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4"/>
    <p:sldMasterId id="2147483740" r:id="rId5"/>
    <p:sldMasterId id="2147483752" r:id="rId6"/>
  </p:sldMasterIdLst>
  <p:notesMasterIdLst>
    <p:notesMasterId r:id="rId31"/>
  </p:notesMasterIdLst>
  <p:sldIdLst>
    <p:sldId id="289" r:id="rId7"/>
    <p:sldId id="280" r:id="rId8"/>
    <p:sldId id="256" r:id="rId9"/>
    <p:sldId id="266" r:id="rId10"/>
    <p:sldId id="267" r:id="rId11"/>
    <p:sldId id="265" r:id="rId12"/>
    <p:sldId id="286" r:id="rId13"/>
    <p:sldId id="288" r:id="rId14"/>
    <p:sldId id="270" r:id="rId15"/>
    <p:sldId id="269" r:id="rId16"/>
    <p:sldId id="258" r:id="rId17"/>
    <p:sldId id="276" r:id="rId18"/>
    <p:sldId id="291" r:id="rId19"/>
    <p:sldId id="272" r:id="rId20"/>
    <p:sldId id="273" r:id="rId21"/>
    <p:sldId id="277" r:id="rId22"/>
    <p:sldId id="274" r:id="rId23"/>
    <p:sldId id="285" r:id="rId24"/>
    <p:sldId id="283" r:id="rId25"/>
    <p:sldId id="278" r:id="rId26"/>
    <p:sldId id="260" r:id="rId27"/>
    <p:sldId id="271" r:id="rId28"/>
    <p:sldId id="281" r:id="rId29"/>
    <p:sldId id="28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343" autoAdjust="0"/>
  </p:normalViewPr>
  <p:slideViewPr>
    <p:cSldViewPr snapToGrid="0">
      <p:cViewPr varScale="1">
        <p:scale>
          <a:sx n="67" d="100"/>
          <a:sy n="67" d="100"/>
        </p:scale>
        <p:origin x="2238" y="7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8" d="100"/>
          <a:sy n="88" d="100"/>
        </p:scale>
        <p:origin x="382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ableStyles" Target="tableStyles.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744D10-2B21-45DD-B56F-80F38979915E}" type="datetimeFigureOut">
              <a:rPr lang="en-US" smtClean="0"/>
              <a:t>6/19/2024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9797C4-6DC3-438F-84ED-7FAA1DB7D10B}" type="slidenum">
              <a:rPr lang="en-US" smtClean="0"/>
              <a:t>‹#›</a:t>
            </a:fld>
            <a:endParaRPr lang="en-US"/>
          </a:p>
        </p:txBody>
      </p:sp>
    </p:spTree>
    <p:extLst>
      <p:ext uri="{BB962C8B-B14F-4D97-AF65-F5344CB8AC3E}">
        <p14:creationId xmlns:p14="http://schemas.microsoft.com/office/powerpoint/2010/main" val="1956180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acorn.library.vanderbilt.edu/cgi-bin/isbn-search/019282080X"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greenly.earth/blog-en/what-is-sustainability-reporting-and-why-is-it-important"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www.un.org/millenniumgoals/" TargetMode="External"/><Relationship Id="rId13" Type="http://schemas.openxmlformats.org/officeDocument/2006/relationships/hyperlink" Target="https://sustainabledevelopment.un.org/post2015/owg" TargetMode="External"/><Relationship Id="rId18" Type="http://schemas.openxmlformats.org/officeDocument/2006/relationships/hyperlink" Target="https://sustainabledevelopment.un.org/frameworks/sendaiframework" TargetMode="External"/><Relationship Id="rId26" Type="http://schemas.openxmlformats.org/officeDocument/2006/relationships/hyperlink" Target="https://sdgs.un.org/topics/sustainable-cities-and-human-settlements" TargetMode="External"/><Relationship Id="rId3" Type="http://schemas.openxmlformats.org/officeDocument/2006/relationships/hyperlink" Target="https://sdgs.un.org/2030agenda" TargetMode="External"/><Relationship Id="rId21" Type="http://schemas.openxmlformats.org/officeDocument/2006/relationships/hyperlink" Target="https://sdgs.un.org/about" TargetMode="External"/><Relationship Id="rId7" Type="http://schemas.openxmlformats.org/officeDocument/2006/relationships/hyperlink" Target="https://www.un.org/en/conferences/environment/newyork2000" TargetMode="External"/><Relationship Id="rId12" Type="http://schemas.openxmlformats.org/officeDocument/2006/relationships/hyperlink" Target="https://sustainabledevelopment.un.org/hlpf" TargetMode="External"/><Relationship Id="rId17" Type="http://schemas.openxmlformats.org/officeDocument/2006/relationships/hyperlink" Target="https://sustainabledevelopment.un.org/post2015/summit" TargetMode="External"/><Relationship Id="rId25" Type="http://schemas.openxmlformats.org/officeDocument/2006/relationships/hyperlink" Target="https://sdgs.un.org/topics/oceans-and-seas" TargetMode="External"/><Relationship Id="rId2" Type="http://schemas.openxmlformats.org/officeDocument/2006/relationships/slide" Target="../slides/slide5.xml"/><Relationship Id="rId16" Type="http://schemas.openxmlformats.org/officeDocument/2006/relationships/hyperlink" Target="https://sustainabledevelopment.un.org/sdgs" TargetMode="External"/><Relationship Id="rId20" Type="http://schemas.openxmlformats.org/officeDocument/2006/relationships/hyperlink" Target="https://sdgs.un.org/frameworks/parisagreement" TargetMode="External"/><Relationship Id="rId29" Type="http://schemas.openxmlformats.org/officeDocument/2006/relationships/hyperlink" Target="https://sdgs.un.org/gsdr" TargetMode="External"/><Relationship Id="rId1" Type="http://schemas.openxmlformats.org/officeDocument/2006/relationships/notesMaster" Target="../notesMasters/notesMaster1.xml"/><Relationship Id="rId6" Type="http://schemas.openxmlformats.org/officeDocument/2006/relationships/hyperlink" Target="https://sdgs.un.org/publications/agenda21" TargetMode="External"/><Relationship Id="rId11" Type="http://schemas.openxmlformats.org/officeDocument/2006/relationships/hyperlink" Target="https://sustainabledevelopment.un.org/index.php?menu=1298" TargetMode="External"/><Relationship Id="rId24" Type="http://schemas.openxmlformats.org/officeDocument/2006/relationships/hyperlink" Target="https://sdgs.un.org/topics/climate-change" TargetMode="External"/><Relationship Id="rId5" Type="http://schemas.openxmlformats.org/officeDocument/2006/relationships/hyperlink" Target="https://www.un.org/en/conferences/environment/rio1992" TargetMode="External"/><Relationship Id="rId15" Type="http://schemas.openxmlformats.org/officeDocument/2006/relationships/hyperlink" Target="https://sustainabledevelopment.un.org/post2015/transformingourworld" TargetMode="External"/><Relationship Id="rId23" Type="http://schemas.openxmlformats.org/officeDocument/2006/relationships/hyperlink" Target="https://sdgs.un.org/topics/energy" TargetMode="External"/><Relationship Id="rId28" Type="http://schemas.openxmlformats.org/officeDocument/2006/relationships/hyperlink" Target="https://sdgs.un.org/topics/science" TargetMode="External"/><Relationship Id="rId10" Type="http://schemas.openxmlformats.org/officeDocument/2006/relationships/hyperlink" Target="https://sustainabledevelopment.un.org/rio20" TargetMode="External"/><Relationship Id="rId19" Type="http://schemas.openxmlformats.org/officeDocument/2006/relationships/hyperlink" Target="https://sustainabledevelopment.un.org/frameworks/addisababaactionagenda" TargetMode="External"/><Relationship Id="rId31" Type="http://schemas.openxmlformats.org/officeDocument/2006/relationships/hyperlink" Target="https://sdgs.un.org/topics/small-island-developing-states" TargetMode="External"/><Relationship Id="rId4" Type="http://schemas.openxmlformats.org/officeDocument/2006/relationships/hyperlink" Target="https://www.un.org/development/desa/en/" TargetMode="External"/><Relationship Id="rId9" Type="http://schemas.openxmlformats.org/officeDocument/2006/relationships/hyperlink" Target="https://sustainabledevelopment.un.org/milesstones/wssd" TargetMode="External"/><Relationship Id="rId14" Type="http://schemas.openxmlformats.org/officeDocument/2006/relationships/hyperlink" Target="https://sustainabledevelopment.un.org/post2015/negotiations" TargetMode="External"/><Relationship Id="rId22" Type="http://schemas.openxmlformats.org/officeDocument/2006/relationships/hyperlink" Target="https://sdgs.un.org/topics/water-and-sanitation" TargetMode="External"/><Relationship Id="rId27" Type="http://schemas.openxmlformats.org/officeDocument/2006/relationships/hyperlink" Target="https://sdgs.un.org/topics/sustainable-transport" TargetMode="External"/><Relationship Id="rId30" Type="http://schemas.openxmlformats.org/officeDocument/2006/relationships/hyperlink" Target="https://sustainabledevelopment.un.org/sdinaction"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apa.org/monitor/jun04/discontents.aspx"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psycnet.apa.org/doiLanding?doi=10.1037/0022-3514.85.6.1193"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freerice.com/" TargetMode="External"/><Relationship Id="rId2" Type="http://schemas.openxmlformats.org/officeDocument/2006/relationships/slide" Target="../slides/slide21.xml"/><Relationship Id="rId1" Type="http://schemas.openxmlformats.org/officeDocument/2006/relationships/notesMaster" Target="../notesMasters/notesMaster1.xml"/><Relationship Id="rId5" Type="http://schemas.openxmlformats.org/officeDocument/2006/relationships/hyperlink" Target="https://freerice.com/categories/multiplication-table" TargetMode="External"/><Relationship Id="rId4" Type="http://schemas.openxmlformats.org/officeDocument/2006/relationships/hyperlink" Target="https://www.wfp.org/"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edocs.unep.org/xmlui/bitstream/handle/20.500.11822/34432/EGR20ch6.pdf?sequence=3" TargetMode="External"/><Relationship Id="rId2" Type="http://schemas.openxmlformats.org/officeDocument/2006/relationships/slide" Target="../slides/slide22.xml"/><Relationship Id="rId1" Type="http://schemas.openxmlformats.org/officeDocument/2006/relationships/notesMaster" Target="../notesMasters/notesMaster1.xml"/><Relationship Id="rId5" Type="http://schemas.openxmlformats.org/officeDocument/2006/relationships/hyperlink" Target="https://actnow.aworld.org/" TargetMode="External"/><Relationship Id="rId4" Type="http://schemas.openxmlformats.org/officeDocument/2006/relationships/hyperlink" Target="http://www.un.org/en/actnow/ten-action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1</a:t>
            </a:fld>
            <a:endParaRPr lang="en-US"/>
          </a:p>
        </p:txBody>
      </p:sp>
    </p:spTree>
    <p:extLst>
      <p:ext uri="{BB962C8B-B14F-4D97-AF65-F5344CB8AC3E}">
        <p14:creationId xmlns:p14="http://schemas.microsoft.com/office/powerpoint/2010/main" val="552538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2</a:t>
            </a:fld>
            <a:endParaRPr lang="en-US"/>
          </a:p>
        </p:txBody>
      </p:sp>
    </p:spTree>
    <p:extLst>
      <p:ext uri="{BB962C8B-B14F-4D97-AF65-F5344CB8AC3E}">
        <p14:creationId xmlns:p14="http://schemas.microsoft.com/office/powerpoint/2010/main" val="3931300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What is sustainability?  What do we want to sustain?  </a:t>
            </a:r>
            <a:r>
              <a:rPr lang="en-US" sz="1200" b="0" i="0" kern="1200" dirty="0">
                <a:solidFill>
                  <a:schemeClr val="tx1"/>
                </a:solidFill>
                <a:effectLst/>
                <a:latin typeface="+mn-lt"/>
                <a:ea typeface="+mn-ea"/>
                <a:cs typeface="+mn-cs"/>
              </a:rPr>
              <a:t>An important part of teaching sustainability issues involves keeping these questions always open and alive.  Sustainability offers a novel framework for asking enduring philosophical questions: </a:t>
            </a:r>
            <a:r>
              <a:rPr lang="en-US" sz="1200" b="1" i="0" kern="1200" dirty="0">
                <a:solidFill>
                  <a:schemeClr val="tx1"/>
                </a:solidFill>
                <a:effectLst/>
                <a:latin typeface="+mn-lt"/>
                <a:ea typeface="+mn-ea"/>
                <a:cs typeface="+mn-cs"/>
              </a:rPr>
              <a:t>What is the good life?</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How do we create a better world? </a:t>
            </a:r>
            <a:r>
              <a:rPr lang="en-US" sz="1200" b="0" i="0" kern="1200" dirty="0">
                <a:solidFill>
                  <a:schemeClr val="tx1"/>
                </a:solidFill>
                <a:effectLst/>
                <a:latin typeface="+mn-lt"/>
                <a:ea typeface="+mn-ea"/>
                <a:cs typeface="+mn-cs"/>
              </a:rPr>
              <a: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Thinking and teaching about sustainability are future-oriented projects, but the relevance of sustainability principles and practices must be articulated in the present.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term “sustainability” has an important history in development literature.  In 1983, the United Nations convened the World Commission on Environment and Development (WCED), known informally by the name of its chair, </a:t>
            </a:r>
            <a:r>
              <a:rPr lang="en-US" sz="1200" b="0" i="0" kern="1200" dirty="0" err="1">
                <a:solidFill>
                  <a:schemeClr val="tx1"/>
                </a:solidFill>
                <a:effectLst/>
                <a:latin typeface="+mn-lt"/>
                <a:ea typeface="+mn-ea"/>
                <a:cs typeface="+mn-cs"/>
              </a:rPr>
              <a:t>Gro</a:t>
            </a:r>
            <a:r>
              <a:rPr lang="en-US" sz="1200" b="0" i="0" kern="1200" dirty="0">
                <a:solidFill>
                  <a:schemeClr val="tx1"/>
                </a:solidFill>
                <a:effectLst/>
                <a:latin typeface="+mn-lt"/>
                <a:ea typeface="+mn-ea"/>
                <a:cs typeface="+mn-cs"/>
              </a:rPr>
              <a:t> Harlem </a:t>
            </a:r>
            <a:r>
              <a:rPr lang="en-US" sz="1200" b="0" i="0" kern="1200" dirty="0" err="1">
                <a:solidFill>
                  <a:schemeClr val="tx1"/>
                </a:solidFill>
                <a:effectLst/>
                <a:latin typeface="+mn-lt"/>
                <a:ea typeface="+mn-ea"/>
                <a:cs typeface="+mn-cs"/>
              </a:rPr>
              <a:t>Brundtland</a:t>
            </a:r>
            <a:r>
              <a:rPr lang="en-US" sz="1200" b="0" i="0" kern="1200" dirty="0">
                <a:solidFill>
                  <a:schemeClr val="tx1"/>
                </a:solidFill>
                <a:effectLst/>
                <a:latin typeface="+mn-lt"/>
                <a:ea typeface="+mn-ea"/>
                <a:cs typeface="+mn-cs"/>
              </a:rPr>
              <a:t>.  The </a:t>
            </a:r>
            <a:r>
              <a:rPr lang="en-US" sz="1200" b="0" i="0" kern="1200" dirty="0" err="1">
                <a:solidFill>
                  <a:schemeClr val="tx1"/>
                </a:solidFill>
                <a:effectLst/>
                <a:latin typeface="+mn-lt"/>
                <a:ea typeface="+mn-ea"/>
                <a:cs typeface="+mn-cs"/>
              </a:rPr>
              <a:t>Brundtland</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Comission’s</a:t>
            </a:r>
            <a:r>
              <a:rPr lang="en-US" sz="1200" b="0" i="0" kern="1200" dirty="0">
                <a:solidFill>
                  <a:schemeClr val="tx1"/>
                </a:solidFill>
                <a:effectLst/>
                <a:latin typeface="+mn-lt"/>
                <a:ea typeface="+mn-ea"/>
                <a:cs typeface="+mn-cs"/>
              </a:rPr>
              <a:t> report, </a:t>
            </a:r>
            <a:r>
              <a:rPr lang="en-US" sz="1200" b="0" i="1" u="none" strike="noStrike" kern="1200" dirty="0">
                <a:solidFill>
                  <a:schemeClr val="tx1"/>
                </a:solidFill>
                <a:effectLst/>
                <a:latin typeface="+mn-lt"/>
                <a:ea typeface="+mn-ea"/>
                <a:cs typeface="+mn-cs"/>
                <a:hlinkClick r:id="rId3"/>
              </a:rPr>
              <a:t>Our Common Future</a:t>
            </a:r>
            <a:r>
              <a:rPr lang="en-US" sz="1200" b="0" i="0" kern="1200" dirty="0">
                <a:solidFill>
                  <a:schemeClr val="tx1"/>
                </a:solidFill>
                <a:effectLst/>
                <a:latin typeface="+mn-lt"/>
                <a:ea typeface="+mn-ea"/>
                <a:cs typeface="+mn-cs"/>
              </a:rPr>
              <a:t> (1987), contains one of the most often cited definitions of sustainability:</a:t>
            </a:r>
          </a:p>
          <a:p>
            <a:r>
              <a:rPr lang="en-US" sz="1200" b="0" i="0" kern="1200" dirty="0">
                <a:solidFill>
                  <a:schemeClr val="tx1"/>
                </a:solidFill>
                <a:effectLst/>
                <a:latin typeface="+mn-lt"/>
                <a:ea typeface="+mn-ea"/>
                <a:cs typeface="+mn-cs"/>
              </a:rPr>
              <a:t>“Sustainable development is development that meets the needs of the present without compromising the ability of future generations to meet their own needs. It contains within it two key concepts:</a:t>
            </a:r>
          </a:p>
          <a:p>
            <a:r>
              <a:rPr lang="en-US" sz="1200" b="0" i="0" kern="1200" dirty="0">
                <a:solidFill>
                  <a:schemeClr val="tx1"/>
                </a:solidFill>
                <a:effectLst/>
                <a:latin typeface="+mn-lt"/>
                <a:ea typeface="+mn-ea"/>
                <a:cs typeface="+mn-cs"/>
              </a:rPr>
              <a:t>• the concept of ‘needs’, in particular the essential needs of the world’s poor, to which overriding priority should be given; and</a:t>
            </a:r>
          </a:p>
          <a:p>
            <a:r>
              <a:rPr lang="en-US" sz="1200" b="0" i="0" kern="1200" dirty="0">
                <a:solidFill>
                  <a:schemeClr val="tx1"/>
                </a:solidFill>
                <a:effectLst/>
                <a:latin typeface="+mn-lt"/>
                <a:ea typeface="+mn-ea"/>
                <a:cs typeface="+mn-cs"/>
              </a:rPr>
              <a:t>• the idea of limitations imposed by the state of technology and social organization on the environment’s ability to meet present and future needs.”</a:t>
            </a:r>
          </a:p>
          <a:p>
            <a:endParaRPr lang="en-US" sz="1200" b="0" i="0" kern="1200" dirty="0">
              <a:solidFill>
                <a:schemeClr val="tx1"/>
              </a:solidFill>
              <a:effectLst/>
              <a:latin typeface="+mn-lt"/>
              <a:ea typeface="+mn-ea"/>
              <a:cs typeface="+mn-cs"/>
            </a:endParaRPr>
          </a:p>
          <a:p>
            <a:r>
              <a:rPr lang="en-US" dirty="0"/>
              <a:t/>
            </a:r>
            <a:br>
              <a:rPr lang="en-US" dirty="0"/>
            </a:b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3</a:t>
            </a:fld>
            <a:endParaRPr lang="en-US"/>
          </a:p>
        </p:txBody>
      </p:sp>
    </p:spTree>
    <p:extLst>
      <p:ext uri="{BB962C8B-B14F-4D97-AF65-F5344CB8AC3E}">
        <p14:creationId xmlns:p14="http://schemas.microsoft.com/office/powerpoint/2010/main" val="2743388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scope of sustainability is frequently described as including three spheres – social, environmental, and economic.  To use an accounting metaphor, sustainability projects must be evaluated according to a “triple bottom line” of social, environmental, and economic responsibility.  A Venn diagram depicts the </a:t>
            </a:r>
            <a:r>
              <a:rPr lang="en-US" sz="1200" b="0" i="0" kern="1200" dirty="0" err="1">
                <a:solidFill>
                  <a:schemeClr val="tx1"/>
                </a:solidFill>
                <a:effectLst/>
                <a:latin typeface="+mn-lt"/>
                <a:ea typeface="+mn-ea"/>
                <a:cs typeface="+mn-cs"/>
              </a:rPr>
              <a:t>interdisciplinarity</a:t>
            </a:r>
            <a:r>
              <a:rPr lang="en-US" sz="1200" b="0" i="0" kern="1200" dirty="0">
                <a:solidFill>
                  <a:schemeClr val="tx1"/>
                </a:solidFill>
                <a:effectLst/>
                <a:latin typeface="+mn-lt"/>
                <a:ea typeface="+mn-ea"/>
                <a:cs typeface="+mn-cs"/>
              </a:rPr>
              <a:t> of sustainability as a field of inquiry.</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interaction of the three pillars of sustainability</a:t>
            </a:r>
          </a:p>
          <a:p>
            <a:r>
              <a:rPr lang="en-US" sz="1200" b="0" i="0" kern="1200" dirty="0">
                <a:solidFill>
                  <a:schemeClr val="tx1"/>
                </a:solidFill>
                <a:effectLst/>
                <a:latin typeface="+mn-lt"/>
                <a:ea typeface="+mn-ea"/>
                <a:cs typeface="+mn-cs"/>
              </a:rPr>
              <a:t>Consider:</a:t>
            </a:r>
          </a:p>
          <a:p>
            <a:r>
              <a:rPr lang="en-US" sz="1200" b="0" i="0" kern="1200" dirty="0">
                <a:solidFill>
                  <a:schemeClr val="tx1"/>
                </a:solidFill>
                <a:effectLst/>
                <a:latin typeface="+mn-lt"/>
                <a:ea typeface="+mn-ea"/>
                <a:cs typeface="+mn-cs"/>
              </a:rPr>
              <a:t>Environmental and economic sustainability combine to make everyone’s living conditions </a:t>
            </a:r>
            <a:r>
              <a:rPr lang="en-US" sz="1200" b="1" i="0" kern="1200" dirty="0">
                <a:solidFill>
                  <a:schemeClr val="tx1"/>
                </a:solidFill>
                <a:effectLst/>
                <a:latin typeface="+mn-lt"/>
                <a:ea typeface="+mn-ea"/>
                <a:cs typeface="+mn-cs"/>
              </a:rPr>
              <a:t>viable</a:t>
            </a:r>
            <a:r>
              <a:rPr lang="en-US" sz="1200" b="0" i="0" kern="1200" dirty="0">
                <a:solidFill>
                  <a:schemeClr val="tx1"/>
                </a:solidFill>
                <a:effectLst/>
                <a:latin typeface="+mn-lt"/>
                <a:ea typeface="+mn-ea"/>
                <a:cs typeface="+mn-cs"/>
              </a:rPr>
              <a:t>—until social unrest overwhelm them.</a:t>
            </a:r>
          </a:p>
          <a:p>
            <a:r>
              <a:rPr lang="en-US" sz="1200" b="0" i="0" kern="1200" dirty="0">
                <a:solidFill>
                  <a:schemeClr val="tx1"/>
                </a:solidFill>
                <a:effectLst/>
                <a:latin typeface="+mn-lt"/>
                <a:ea typeface="+mn-ea"/>
                <a:cs typeface="+mn-cs"/>
              </a:rPr>
              <a:t>Environmental and social sustainability combine to make everyone’s living conditions </a:t>
            </a:r>
            <a:r>
              <a:rPr lang="en-US" sz="1200" b="1" i="0" kern="1200" dirty="0">
                <a:solidFill>
                  <a:schemeClr val="tx1"/>
                </a:solidFill>
                <a:effectLst/>
                <a:latin typeface="+mn-lt"/>
                <a:ea typeface="+mn-ea"/>
                <a:cs typeface="+mn-cs"/>
              </a:rPr>
              <a:t>bearable</a:t>
            </a:r>
            <a:r>
              <a:rPr lang="en-US" sz="1200" b="0" i="0" kern="1200" dirty="0">
                <a:solidFill>
                  <a:schemeClr val="tx1"/>
                </a:solidFill>
                <a:effectLst/>
                <a:latin typeface="+mn-lt"/>
                <a:ea typeface="+mn-ea"/>
                <a:cs typeface="+mn-cs"/>
              </a:rPr>
              <a:t>—until they run out of money to keep it all going.</a:t>
            </a:r>
          </a:p>
          <a:p>
            <a:r>
              <a:rPr lang="en-US" sz="1200" b="0" i="0" kern="1200" dirty="0">
                <a:solidFill>
                  <a:schemeClr val="tx1"/>
                </a:solidFill>
                <a:effectLst/>
                <a:latin typeface="+mn-lt"/>
                <a:ea typeface="+mn-ea"/>
                <a:cs typeface="+mn-cs"/>
              </a:rPr>
              <a:t>Economic and social sustainability  combine to make everyone’s living conditions </a:t>
            </a:r>
            <a:r>
              <a:rPr lang="en-US" sz="1200" b="1" i="0" kern="1200" dirty="0">
                <a:solidFill>
                  <a:schemeClr val="tx1"/>
                </a:solidFill>
                <a:effectLst/>
                <a:latin typeface="+mn-lt"/>
                <a:ea typeface="+mn-ea"/>
                <a:cs typeface="+mn-cs"/>
              </a:rPr>
              <a:t>equitable</a:t>
            </a:r>
            <a:r>
              <a:rPr lang="en-US" sz="1200" b="0" i="0" kern="1200" dirty="0">
                <a:solidFill>
                  <a:schemeClr val="tx1"/>
                </a:solidFill>
                <a:effectLst/>
                <a:latin typeface="+mn-lt"/>
                <a:ea typeface="+mn-ea"/>
                <a:cs typeface="+mn-cs"/>
              </a:rPr>
              <a:t>—until the environment degrades to where Earth can’t sustain human life.</a:t>
            </a:r>
          </a:p>
          <a:p>
            <a:r>
              <a:rPr lang="en-US" sz="1200" b="1" i="0" kern="1200" dirty="0">
                <a:solidFill>
                  <a:schemeClr val="tx1"/>
                </a:solidFill>
                <a:effectLst/>
                <a:latin typeface="+mn-lt"/>
                <a:ea typeface="+mn-ea"/>
                <a:cs typeface="+mn-cs"/>
              </a:rPr>
              <a:t>Sustainable</a:t>
            </a:r>
            <a:r>
              <a:rPr lang="en-US" sz="1200" b="0" i="0" kern="1200" dirty="0">
                <a:solidFill>
                  <a:schemeClr val="tx1"/>
                </a:solidFill>
                <a:effectLst/>
                <a:latin typeface="+mn-lt"/>
                <a:ea typeface="+mn-ea"/>
                <a:cs typeface="+mn-cs"/>
              </a:rPr>
              <a:t> living conditions require the intersection of all three facets.</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What are the three pillars of sustainable development? (business</a:t>
            </a:r>
            <a:r>
              <a:rPr lang="en-US" sz="1200" b="1" i="0" kern="1200" baseline="0" dirty="0">
                <a:solidFill>
                  <a:schemeClr val="tx1"/>
                </a:solidFill>
                <a:effectLst/>
                <a:latin typeface="+mn-lt"/>
                <a:ea typeface="+mn-ea"/>
                <a:cs typeface="+mn-cs"/>
              </a:rPr>
              <a:t> perspective)</a:t>
            </a:r>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Social pillar</a:t>
            </a:r>
          </a:p>
          <a:p>
            <a:r>
              <a:rPr lang="en-US" sz="1200" b="1" i="0" kern="1200" dirty="0">
                <a:solidFill>
                  <a:schemeClr val="tx1"/>
                </a:solidFill>
                <a:effectLst/>
                <a:latin typeface="+mn-lt"/>
                <a:ea typeface="+mn-ea"/>
                <a:cs typeface="+mn-cs"/>
              </a:rPr>
              <a:t>The social pillar of a company's sustainable development refers to values that promote equality and respect for individual rights. </a:t>
            </a:r>
            <a:r>
              <a:rPr lang="en-US" sz="1200" b="0" i="0" kern="1200" dirty="0">
                <a:solidFill>
                  <a:schemeClr val="tx1"/>
                </a:solidFill>
                <a:effectLst/>
                <a:latin typeface="+mn-lt"/>
                <a:ea typeface="+mn-ea"/>
                <a:cs typeface="+mn-cs"/>
              </a:rPr>
              <a:t>The social consequences of the company's social activity are then assessed in accordance to these issues, such as gender equality.</a:t>
            </a:r>
          </a:p>
          <a:p>
            <a:r>
              <a:rPr lang="en-US" sz="1200" b="0" i="0" kern="1200" dirty="0">
                <a:solidFill>
                  <a:schemeClr val="tx1"/>
                </a:solidFill>
                <a:effectLst/>
                <a:latin typeface="+mn-lt"/>
                <a:ea typeface="+mn-ea"/>
                <a:cs typeface="+mn-cs"/>
              </a:rPr>
              <a:t>The principles upon which this pillar is founded are as follows:</a:t>
            </a:r>
          </a:p>
          <a:p>
            <a:r>
              <a:rPr lang="en-US" sz="1200" b="1" i="0" kern="1200" dirty="0">
                <a:solidFill>
                  <a:schemeClr val="tx1"/>
                </a:solidFill>
                <a:effectLst/>
                <a:latin typeface="+mn-lt"/>
                <a:ea typeface="+mn-ea"/>
                <a:cs typeface="+mn-cs"/>
              </a:rPr>
              <a:t>Combat social exclusion and discrimination</a:t>
            </a:r>
            <a:r>
              <a:rPr lang="en-US" sz="1200" b="0" i="0" kern="1200" dirty="0">
                <a:solidFill>
                  <a:schemeClr val="tx1"/>
                </a:solidFill>
                <a:effectLst/>
                <a:latin typeface="+mn-lt"/>
                <a:ea typeface="+mn-ea"/>
                <a:cs typeface="+mn-cs"/>
              </a:rPr>
              <a:t>:</a:t>
            </a:r>
            <a:r>
              <a:rPr lang="en-US" sz="1200" b="1"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helping with reintegration, supporting gender equality, reducing the gender pay gap, promoting training, encouraging dialogue, and applying global social rights. In other words, the goal is to seek to aid the global population.</a:t>
            </a:r>
          </a:p>
          <a:p>
            <a:r>
              <a:rPr lang="en-US" sz="1200" b="1" i="0" kern="1200" dirty="0">
                <a:solidFill>
                  <a:schemeClr val="tx1"/>
                </a:solidFill>
                <a:effectLst/>
                <a:latin typeface="+mn-lt"/>
                <a:ea typeface="+mn-ea"/>
                <a:cs typeface="+mn-cs"/>
              </a:rPr>
              <a:t>Promote solidarity</a:t>
            </a:r>
            <a:r>
              <a:rPr lang="en-US" sz="1200" b="0" i="0" kern="1200" dirty="0">
                <a:solidFill>
                  <a:schemeClr val="tx1"/>
                </a:solidFill>
                <a:effectLst/>
                <a:latin typeface="+mn-lt"/>
                <a:ea typeface="+mn-ea"/>
                <a:cs typeface="+mn-cs"/>
              </a:rPr>
              <a:t>: helping to reduce social inequalities by collaborating with local and international associations and projects, and prioritizing fair trade products which guarantee an appropriate income for farmers and help to promote sustainable agriculture.</a:t>
            </a:r>
          </a:p>
          <a:p>
            <a:r>
              <a:rPr lang="en-US" sz="1200" b="1" i="0" kern="1200" dirty="0">
                <a:solidFill>
                  <a:schemeClr val="tx1"/>
                </a:solidFill>
                <a:effectLst/>
                <a:latin typeface="+mn-lt"/>
                <a:ea typeface="+mn-ea"/>
                <a:cs typeface="+mn-cs"/>
              </a:rPr>
              <a:t>Contribute to the well-being of stakeholders</a:t>
            </a:r>
            <a:r>
              <a:rPr lang="en-US" sz="1200" b="0" i="0" kern="1200" dirty="0">
                <a:solidFill>
                  <a:schemeClr val="tx1"/>
                </a:solidFill>
                <a:effectLst/>
                <a:latin typeface="+mn-lt"/>
                <a:ea typeface="+mn-ea"/>
                <a:cs typeface="+mn-cs"/>
              </a:rPr>
              <a:t>: developing social dialogue, encouraging the exchange of information and transparency, adapting working hours according to employee profile, and making premises accessible to people with reduced mobility.</a:t>
            </a:r>
          </a:p>
          <a:p>
            <a:r>
              <a:rPr lang="en-US" sz="1200" b="1" i="0" kern="1200" dirty="0">
                <a:solidFill>
                  <a:schemeClr val="tx1"/>
                </a:solidFill>
                <a:effectLst/>
                <a:latin typeface="+mn-lt"/>
                <a:ea typeface="+mn-ea"/>
                <a:cs typeface="+mn-cs"/>
              </a:rPr>
              <a:t>Economic pillar</a:t>
            </a:r>
          </a:p>
          <a:p>
            <a:r>
              <a:rPr lang="en-US" sz="1200" b="1" i="0" kern="1200" dirty="0">
                <a:solidFill>
                  <a:schemeClr val="tx1"/>
                </a:solidFill>
                <a:effectLst/>
                <a:latin typeface="+mn-lt"/>
                <a:ea typeface="+mn-ea"/>
                <a:cs typeface="+mn-cs"/>
              </a:rPr>
              <a:t>This pillar is based on companies’ ability to contribute to economic development and growth.</a:t>
            </a:r>
            <a:r>
              <a:rPr lang="en-US" sz="1200" b="0" i="0" kern="1200" dirty="0">
                <a:solidFill>
                  <a:schemeClr val="tx1"/>
                </a:solidFill>
                <a:effectLst/>
                <a:latin typeface="+mn-lt"/>
                <a:ea typeface="+mn-ea"/>
                <a:cs typeface="+mn-cs"/>
              </a:rPr>
              <a:t> In other words, they must encourage and promote the protection of the environment by limiting the risks posed by their production. The recycling of products and the use of renewable energy are therefore fundamental aspects of the development of the economic pillar.</a:t>
            </a:r>
          </a:p>
          <a:p>
            <a:r>
              <a:rPr lang="en-US" sz="1200" b="0" i="0" kern="1200" dirty="0">
                <a:solidFill>
                  <a:schemeClr val="tx1"/>
                </a:solidFill>
                <a:effectLst/>
                <a:latin typeface="+mn-lt"/>
                <a:ea typeface="+mn-ea"/>
                <a:cs typeface="+mn-cs"/>
              </a:rPr>
              <a:t>Furthermore, the ISO 50001 standard which is focused on energy efficiency, aims to improve energy performance, with a view to reducing energy consumption and therefore contributing to economic growth. Effectively implementing of this standard leads to a certification, serving as a guarantee of optimal, affordable and clean energy use.</a:t>
            </a:r>
          </a:p>
          <a:p>
            <a:r>
              <a:rPr lang="en-US" sz="1200" b="1" i="0" kern="1200" dirty="0">
                <a:solidFill>
                  <a:schemeClr val="tx1"/>
                </a:solidFill>
                <a:effectLst/>
                <a:latin typeface="+mn-lt"/>
                <a:ea typeface="+mn-ea"/>
                <a:cs typeface="+mn-cs"/>
              </a:rPr>
              <a:t>Environmental pillar</a:t>
            </a:r>
          </a:p>
          <a:p>
            <a:r>
              <a:rPr lang="en-US" sz="1200" b="1" i="0" kern="1200" dirty="0">
                <a:solidFill>
                  <a:schemeClr val="tx1"/>
                </a:solidFill>
                <a:effectLst/>
                <a:latin typeface="+mn-lt"/>
                <a:ea typeface="+mn-ea"/>
                <a:cs typeface="+mn-cs"/>
              </a:rPr>
              <a:t>The environmental pillar is founded on a commitment to protect the environment by reducing risks and measuring the environmental impacts of companies' activities.</a:t>
            </a:r>
            <a:r>
              <a:rPr lang="en-US" sz="1200" b="0" i="0" kern="1200" dirty="0">
                <a:solidFill>
                  <a:schemeClr val="tx1"/>
                </a:solidFill>
                <a:effectLst/>
                <a:latin typeface="+mn-lt"/>
                <a:ea typeface="+mn-ea"/>
                <a:cs typeface="+mn-cs"/>
              </a:rPr>
              <a:t> The challenges for companies in this area are as follows:</a:t>
            </a:r>
          </a:p>
          <a:p>
            <a:r>
              <a:rPr lang="en-US" sz="1200" b="0" i="0" kern="1200" dirty="0">
                <a:solidFill>
                  <a:schemeClr val="tx1"/>
                </a:solidFill>
                <a:effectLst/>
                <a:latin typeface="+mn-lt"/>
                <a:ea typeface="+mn-ea"/>
                <a:cs typeface="+mn-cs"/>
              </a:rPr>
              <a:t>Saving and preserving natural energy or agricultural resources</a:t>
            </a:r>
          </a:p>
          <a:p>
            <a:r>
              <a:rPr lang="en-US" sz="1200" b="0" i="0" kern="1200" dirty="0">
                <a:solidFill>
                  <a:schemeClr val="tx1"/>
                </a:solidFill>
                <a:effectLst/>
                <a:latin typeface="+mn-lt"/>
                <a:ea typeface="+mn-ea"/>
                <a:cs typeface="+mn-cs"/>
              </a:rPr>
              <a:t>Assessing their carbon footprint and reducing total greenhouse gas emissions and further achieve sustainable development goals.</a:t>
            </a:r>
          </a:p>
          <a:p>
            <a:r>
              <a:rPr lang="en-US" sz="1200" b="0" i="0" kern="1200" dirty="0">
                <a:solidFill>
                  <a:schemeClr val="tx1"/>
                </a:solidFill>
                <a:effectLst/>
                <a:latin typeface="+mn-lt"/>
                <a:ea typeface="+mn-ea"/>
                <a:cs typeface="+mn-cs"/>
              </a:rPr>
              <a:t>Prevent water scarcity and reduce overall waste for current and future generations.</a:t>
            </a:r>
          </a:p>
          <a:p>
            <a:r>
              <a:rPr lang="en-US" sz="1200" b="0" i="0" kern="1200" dirty="0">
                <a:solidFill>
                  <a:schemeClr val="tx1"/>
                </a:solidFill>
                <a:effectLst/>
                <a:latin typeface="+mn-lt"/>
                <a:ea typeface="+mn-ea"/>
                <a:cs typeface="+mn-cs"/>
              </a:rPr>
              <a:t>Companies must set targets to</a:t>
            </a:r>
            <a:r>
              <a:rPr lang="en-US" sz="1200" b="0" i="0" u="sng" kern="1200" dirty="0">
                <a:solidFill>
                  <a:schemeClr val="tx1"/>
                </a:solidFill>
                <a:effectLst/>
                <a:latin typeface="+mn-lt"/>
                <a:ea typeface="+mn-ea"/>
                <a:cs typeface="+mn-cs"/>
                <a:hlinkClick r:id="rId3"/>
              </a:rPr>
              <a:t> improve their performance on environmental issues</a:t>
            </a:r>
            <a:r>
              <a:rPr lang="en-US" sz="1200" b="0" i="0" kern="1200" dirty="0">
                <a:solidFill>
                  <a:schemeClr val="tx1"/>
                </a:solidFill>
                <a:effectLst/>
                <a:latin typeface="+mn-lt"/>
                <a:ea typeface="+mn-ea"/>
                <a:cs typeface="+mn-cs"/>
              </a:rPr>
              <a:t>. These goals are an integral part of Corporate Social and Environmental Responsibility (CSER).</a:t>
            </a:r>
          </a:p>
          <a:p>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4</a:t>
            </a:fld>
            <a:endParaRPr lang="en-US"/>
          </a:p>
        </p:txBody>
      </p:sp>
    </p:spTree>
    <p:extLst>
      <p:ext uri="{BB962C8B-B14F-4D97-AF65-F5344CB8AC3E}">
        <p14:creationId xmlns:p14="http://schemas.microsoft.com/office/powerpoint/2010/main" val="3414955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a:solidFill>
                  <a:schemeClr val="tx1"/>
                </a:solidFill>
                <a:effectLst/>
                <a:latin typeface="+mn-lt"/>
                <a:ea typeface="+mn-ea"/>
                <a:cs typeface="+mn-cs"/>
              </a:rPr>
              <a:t>History</a:t>
            </a:r>
          </a:p>
          <a:p>
            <a:pPr fontAlgn="base"/>
            <a:r>
              <a:rPr lang="en-US" sz="1200" b="0" i="0" u="none" strike="noStrike" kern="1200" dirty="0">
                <a:solidFill>
                  <a:schemeClr val="tx1"/>
                </a:solidFill>
                <a:effectLst/>
                <a:latin typeface="+mn-lt"/>
                <a:ea typeface="+mn-ea"/>
                <a:cs typeface="+mn-cs"/>
                <a:hlinkClick r:id="rId3"/>
              </a:rPr>
              <a:t>The 2030 Agenda for Sustainable Development,</a:t>
            </a:r>
            <a:r>
              <a:rPr lang="en-US" sz="1200" b="0" i="0" kern="1200" dirty="0">
                <a:solidFill>
                  <a:schemeClr val="tx1"/>
                </a:solidFill>
                <a:effectLst/>
                <a:latin typeface="+mn-lt"/>
                <a:ea typeface="+mn-ea"/>
                <a:cs typeface="+mn-cs"/>
              </a:rPr>
              <a:t> adopted by all United Nations Member States in 2015, provides a shared blueprint for peace and prosperity for people and the planet, now and into the future. At its heart are the 17 Sustainable Development Goals (SDGs), which are an urgent call for action by all countries - developed and developing - in a global partnership. They recognize that ending poverty and other deprivations must go hand-in-hand with strategies that improve health and education, reduce inequality, and spur economic growth – all while tackling climate change and working to preserve our oceans and forests.</a:t>
            </a:r>
          </a:p>
          <a:p>
            <a:pPr fontAlgn="base"/>
            <a:r>
              <a:rPr lang="en-US" sz="1200" b="0" i="0" kern="1200" dirty="0">
                <a:solidFill>
                  <a:schemeClr val="tx1"/>
                </a:solidFill>
                <a:effectLst/>
                <a:latin typeface="+mn-lt"/>
                <a:ea typeface="+mn-ea"/>
                <a:cs typeface="+mn-cs"/>
              </a:rPr>
              <a:t>The SDGs build on decades of work by countries and the UN, including the </a:t>
            </a:r>
            <a:r>
              <a:rPr lang="en-US" sz="1200" b="0" i="0" u="none" strike="noStrike" kern="1200" dirty="0">
                <a:solidFill>
                  <a:schemeClr val="tx1"/>
                </a:solidFill>
                <a:effectLst/>
                <a:latin typeface="+mn-lt"/>
                <a:ea typeface="+mn-ea"/>
                <a:cs typeface="+mn-cs"/>
                <a:hlinkClick r:id="rId4"/>
              </a:rPr>
              <a:t>UN Department of Economic and Social Affairs</a:t>
            </a:r>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In June 1992, at the </a:t>
            </a:r>
            <a:r>
              <a:rPr lang="en-US" sz="1200" b="0" i="0" u="none" strike="noStrike" kern="1200" dirty="0">
                <a:solidFill>
                  <a:schemeClr val="tx1"/>
                </a:solidFill>
                <a:effectLst/>
                <a:latin typeface="+mn-lt"/>
                <a:ea typeface="+mn-ea"/>
                <a:cs typeface="+mn-cs"/>
                <a:hlinkClick r:id="rId5"/>
              </a:rPr>
              <a:t>Earth Summit</a:t>
            </a:r>
            <a:r>
              <a:rPr lang="en-US" sz="1200" b="0" i="0" kern="1200" dirty="0">
                <a:solidFill>
                  <a:schemeClr val="tx1"/>
                </a:solidFill>
                <a:effectLst/>
                <a:latin typeface="+mn-lt"/>
                <a:ea typeface="+mn-ea"/>
                <a:cs typeface="+mn-cs"/>
              </a:rPr>
              <a:t> in Rio de Janeiro, Brazil, more than 178 countries adopted </a:t>
            </a:r>
            <a:r>
              <a:rPr lang="en-US" sz="1200" b="0" i="0" u="none" strike="noStrike" kern="1200" dirty="0">
                <a:solidFill>
                  <a:schemeClr val="tx1"/>
                </a:solidFill>
                <a:effectLst/>
                <a:latin typeface="+mn-lt"/>
                <a:ea typeface="+mn-ea"/>
                <a:cs typeface="+mn-cs"/>
                <a:hlinkClick r:id="rId6"/>
              </a:rPr>
              <a:t>Agenda 21</a:t>
            </a:r>
            <a:r>
              <a:rPr lang="en-US" sz="1200" b="0" i="0" kern="1200" dirty="0">
                <a:solidFill>
                  <a:schemeClr val="tx1"/>
                </a:solidFill>
                <a:effectLst/>
                <a:latin typeface="+mn-lt"/>
                <a:ea typeface="+mn-ea"/>
                <a:cs typeface="+mn-cs"/>
              </a:rPr>
              <a:t>, a comprehensive plan of action to build a global partnership for sustainable development to improve human lives and protect the environment.</a:t>
            </a:r>
          </a:p>
          <a:p>
            <a:pPr fontAlgn="base"/>
            <a:r>
              <a:rPr lang="en-US" sz="1200" b="0" i="0" kern="1200" dirty="0">
                <a:solidFill>
                  <a:schemeClr val="tx1"/>
                </a:solidFill>
                <a:effectLst/>
                <a:latin typeface="+mn-lt"/>
                <a:ea typeface="+mn-ea"/>
                <a:cs typeface="+mn-cs"/>
              </a:rPr>
              <a:t>Member States unanimously adopted the Millennium Declaration at the </a:t>
            </a:r>
            <a:r>
              <a:rPr lang="en-US" sz="1200" b="0" i="0" u="none" strike="noStrike" kern="1200" dirty="0">
                <a:solidFill>
                  <a:schemeClr val="tx1"/>
                </a:solidFill>
                <a:effectLst/>
                <a:latin typeface="+mn-lt"/>
                <a:ea typeface="+mn-ea"/>
                <a:cs typeface="+mn-cs"/>
                <a:hlinkClick r:id="rId7"/>
              </a:rPr>
              <a:t>Millennium Summit</a:t>
            </a:r>
            <a:r>
              <a:rPr lang="en-US" sz="1200" b="0" i="0" kern="1200" dirty="0">
                <a:solidFill>
                  <a:schemeClr val="tx1"/>
                </a:solidFill>
                <a:effectLst/>
                <a:latin typeface="+mn-lt"/>
                <a:ea typeface="+mn-ea"/>
                <a:cs typeface="+mn-cs"/>
              </a:rPr>
              <a:t> in September 2000 at UN Headquarters in New York. The Summit led to the elaboration of eight </a:t>
            </a:r>
            <a:r>
              <a:rPr lang="en-US" sz="1200" b="0" i="0" u="none" strike="noStrike" kern="1200" dirty="0">
                <a:solidFill>
                  <a:schemeClr val="tx1"/>
                </a:solidFill>
                <a:effectLst/>
                <a:latin typeface="+mn-lt"/>
                <a:ea typeface="+mn-ea"/>
                <a:cs typeface="+mn-cs"/>
                <a:hlinkClick r:id="rId8"/>
              </a:rPr>
              <a:t>Millennium Development Goals (MDGs)</a:t>
            </a:r>
            <a:r>
              <a:rPr lang="en-US" sz="1200" b="0" i="0" kern="1200" dirty="0">
                <a:solidFill>
                  <a:schemeClr val="tx1"/>
                </a:solidFill>
                <a:effectLst/>
                <a:latin typeface="+mn-lt"/>
                <a:ea typeface="+mn-ea"/>
                <a:cs typeface="+mn-cs"/>
              </a:rPr>
              <a:t> to reduce extreme poverty by 2015.</a:t>
            </a:r>
          </a:p>
          <a:p>
            <a:pPr fontAlgn="base"/>
            <a:r>
              <a:rPr lang="en-US" sz="1200" b="0" i="0" kern="1200" dirty="0">
                <a:solidFill>
                  <a:schemeClr val="tx1"/>
                </a:solidFill>
                <a:effectLst/>
                <a:latin typeface="+mn-lt"/>
                <a:ea typeface="+mn-ea"/>
                <a:cs typeface="+mn-cs"/>
              </a:rPr>
              <a:t>The Johannesburg Declaration on Sustainable Development and the Plan of Implementation, adopted at the </a:t>
            </a:r>
            <a:r>
              <a:rPr lang="en-US" sz="1200" b="0" i="0" u="none" strike="noStrike" kern="1200" dirty="0">
                <a:solidFill>
                  <a:schemeClr val="tx1"/>
                </a:solidFill>
                <a:effectLst/>
                <a:latin typeface="+mn-lt"/>
                <a:ea typeface="+mn-ea"/>
                <a:cs typeface="+mn-cs"/>
                <a:hlinkClick r:id="rId9"/>
              </a:rPr>
              <a:t>World Summit on Sustainable Development</a:t>
            </a:r>
            <a:r>
              <a:rPr lang="en-US" sz="1200" b="0" i="0" kern="1200" dirty="0">
                <a:solidFill>
                  <a:schemeClr val="tx1"/>
                </a:solidFill>
                <a:effectLst/>
                <a:latin typeface="+mn-lt"/>
                <a:ea typeface="+mn-ea"/>
                <a:cs typeface="+mn-cs"/>
              </a:rPr>
              <a:t> in South Africa in 2002, reaffirmed the global community's commitments to poverty eradication and the environment, and built on Agenda 21 and the Millennium Declaration by including more emphasis on multilateral partnerships.</a:t>
            </a:r>
          </a:p>
          <a:p>
            <a:pPr fontAlgn="base"/>
            <a:r>
              <a:rPr lang="en-US" sz="1200" b="0" i="0" kern="1200" dirty="0">
                <a:solidFill>
                  <a:schemeClr val="tx1"/>
                </a:solidFill>
                <a:effectLst/>
                <a:latin typeface="+mn-lt"/>
                <a:ea typeface="+mn-ea"/>
                <a:cs typeface="+mn-cs"/>
              </a:rPr>
              <a:t>At the </a:t>
            </a:r>
            <a:r>
              <a:rPr lang="en-US" sz="1200" b="0" i="0" u="none" strike="noStrike" kern="1200" dirty="0">
                <a:solidFill>
                  <a:schemeClr val="tx1"/>
                </a:solidFill>
                <a:effectLst/>
                <a:latin typeface="+mn-lt"/>
                <a:ea typeface="+mn-ea"/>
                <a:cs typeface="+mn-cs"/>
                <a:hlinkClick r:id="rId10"/>
              </a:rPr>
              <a:t>United Nations Conference on Sustainable Development (Rio+20)</a:t>
            </a:r>
            <a:r>
              <a:rPr lang="en-US" sz="1200" b="0" i="0" kern="1200" dirty="0">
                <a:solidFill>
                  <a:schemeClr val="tx1"/>
                </a:solidFill>
                <a:effectLst/>
                <a:latin typeface="+mn-lt"/>
                <a:ea typeface="+mn-ea"/>
                <a:cs typeface="+mn-cs"/>
              </a:rPr>
              <a:t> in Rio de Janeiro, Brazil, in June 2012, Member States adopted the outcome document </a:t>
            </a:r>
            <a:r>
              <a:rPr lang="en-US" sz="1200" b="0" i="0" u="none" strike="noStrike" kern="1200" dirty="0">
                <a:solidFill>
                  <a:schemeClr val="tx1"/>
                </a:solidFill>
                <a:effectLst/>
                <a:latin typeface="+mn-lt"/>
                <a:ea typeface="+mn-ea"/>
                <a:cs typeface="+mn-cs"/>
                <a:hlinkClick r:id="rId11"/>
              </a:rPr>
              <a:t>"The Future We Want"</a:t>
            </a:r>
            <a:r>
              <a:rPr lang="en-US" sz="1200" b="0" i="0" kern="1200" dirty="0">
                <a:solidFill>
                  <a:schemeClr val="tx1"/>
                </a:solidFill>
                <a:effectLst/>
                <a:latin typeface="+mn-lt"/>
                <a:ea typeface="+mn-ea"/>
                <a:cs typeface="+mn-cs"/>
              </a:rPr>
              <a:t> in which they decided, inter alia, to launch a process to develop a set of SDGs to build upon the MDGs and to establish the </a:t>
            </a:r>
            <a:r>
              <a:rPr lang="en-US" sz="1200" b="0" i="0" u="none" strike="noStrike" kern="1200" dirty="0">
                <a:solidFill>
                  <a:schemeClr val="tx1"/>
                </a:solidFill>
                <a:effectLst/>
                <a:latin typeface="+mn-lt"/>
                <a:ea typeface="+mn-ea"/>
                <a:cs typeface="+mn-cs"/>
                <a:hlinkClick r:id="rId12"/>
              </a:rPr>
              <a:t>UN High-level Political Forum on Sustainable Development</a:t>
            </a:r>
            <a:r>
              <a:rPr lang="en-US" sz="1200" b="0" i="0" kern="1200" dirty="0">
                <a:solidFill>
                  <a:schemeClr val="tx1"/>
                </a:solidFill>
                <a:effectLst/>
                <a:latin typeface="+mn-lt"/>
                <a:ea typeface="+mn-ea"/>
                <a:cs typeface="+mn-cs"/>
              </a:rPr>
              <a:t>. The Rio +20 outcome also contained other measures for implementing sustainable development, including mandates for future </a:t>
            </a:r>
            <a:r>
              <a:rPr lang="en-US" sz="1200" b="0" i="0" kern="1200" dirty="0" err="1">
                <a:solidFill>
                  <a:schemeClr val="tx1"/>
                </a:solidFill>
                <a:effectLst/>
                <a:latin typeface="+mn-lt"/>
                <a:ea typeface="+mn-ea"/>
                <a:cs typeface="+mn-cs"/>
              </a:rPr>
              <a:t>programmes</a:t>
            </a:r>
            <a:r>
              <a:rPr lang="en-US" sz="1200" b="0" i="0" kern="1200" dirty="0">
                <a:solidFill>
                  <a:schemeClr val="tx1"/>
                </a:solidFill>
                <a:effectLst/>
                <a:latin typeface="+mn-lt"/>
                <a:ea typeface="+mn-ea"/>
                <a:cs typeface="+mn-cs"/>
              </a:rPr>
              <a:t> of work in development financing, small island developing states and more.</a:t>
            </a:r>
          </a:p>
          <a:p>
            <a:pPr fontAlgn="base"/>
            <a:r>
              <a:rPr lang="en-US" sz="1200" b="0" i="0" kern="1200" dirty="0">
                <a:solidFill>
                  <a:schemeClr val="tx1"/>
                </a:solidFill>
                <a:effectLst/>
                <a:latin typeface="+mn-lt"/>
                <a:ea typeface="+mn-ea"/>
                <a:cs typeface="+mn-cs"/>
              </a:rPr>
              <a:t>In 2013, the General Assembly set up a 30-member </a:t>
            </a:r>
            <a:r>
              <a:rPr lang="en-US" sz="1200" b="0" i="0" u="none" strike="noStrike" kern="1200" dirty="0">
                <a:solidFill>
                  <a:schemeClr val="tx1"/>
                </a:solidFill>
                <a:effectLst/>
                <a:latin typeface="+mn-lt"/>
                <a:ea typeface="+mn-ea"/>
                <a:cs typeface="+mn-cs"/>
                <a:hlinkClick r:id="rId13"/>
              </a:rPr>
              <a:t>Open Working Group</a:t>
            </a:r>
            <a:r>
              <a:rPr lang="en-US" sz="1200" b="0" i="0" kern="1200" dirty="0">
                <a:solidFill>
                  <a:schemeClr val="tx1"/>
                </a:solidFill>
                <a:effectLst/>
                <a:latin typeface="+mn-lt"/>
                <a:ea typeface="+mn-ea"/>
                <a:cs typeface="+mn-cs"/>
              </a:rPr>
              <a:t> to develop a proposal on the SDGs.</a:t>
            </a:r>
          </a:p>
          <a:p>
            <a:pPr fontAlgn="base"/>
            <a:r>
              <a:rPr lang="en-US" sz="1200" b="0" i="0" kern="1200" dirty="0">
                <a:solidFill>
                  <a:schemeClr val="tx1"/>
                </a:solidFill>
                <a:effectLst/>
                <a:latin typeface="+mn-lt"/>
                <a:ea typeface="+mn-ea"/>
                <a:cs typeface="+mn-cs"/>
              </a:rPr>
              <a:t>In January 2015, the General Assembly began the negotiation process on the </a:t>
            </a:r>
            <a:r>
              <a:rPr lang="en-US" sz="1200" b="0" i="0" u="none" strike="noStrike" kern="1200" dirty="0">
                <a:solidFill>
                  <a:schemeClr val="tx1"/>
                </a:solidFill>
                <a:effectLst/>
                <a:latin typeface="+mn-lt"/>
                <a:ea typeface="+mn-ea"/>
                <a:cs typeface="+mn-cs"/>
                <a:hlinkClick r:id="rId14"/>
              </a:rPr>
              <a:t>post-2015 development agenda</a:t>
            </a:r>
            <a:r>
              <a:rPr lang="en-US" sz="1200" b="0" i="0" kern="1200" dirty="0">
                <a:solidFill>
                  <a:schemeClr val="tx1"/>
                </a:solidFill>
                <a:effectLst/>
                <a:latin typeface="+mn-lt"/>
                <a:ea typeface="+mn-ea"/>
                <a:cs typeface="+mn-cs"/>
              </a:rPr>
              <a:t>. The process culminated in the subsequent adoption of the </a:t>
            </a:r>
            <a:r>
              <a:rPr lang="en-US" sz="1200" b="0" i="0" u="none" strike="noStrike" kern="1200" dirty="0">
                <a:solidFill>
                  <a:schemeClr val="tx1"/>
                </a:solidFill>
                <a:effectLst/>
                <a:latin typeface="+mn-lt"/>
                <a:ea typeface="+mn-ea"/>
                <a:cs typeface="+mn-cs"/>
                <a:hlinkClick r:id="rId15"/>
              </a:rPr>
              <a:t>2030 Agenda for Sustainable Development</a:t>
            </a:r>
            <a:r>
              <a:rPr lang="en-US" sz="1200" b="0" i="0" kern="1200" dirty="0">
                <a:solidFill>
                  <a:schemeClr val="tx1"/>
                </a:solidFill>
                <a:effectLst/>
                <a:latin typeface="+mn-lt"/>
                <a:ea typeface="+mn-ea"/>
                <a:cs typeface="+mn-cs"/>
              </a:rPr>
              <a:t>, with </a:t>
            </a:r>
            <a:r>
              <a:rPr lang="en-US" sz="1200" b="0" i="0" u="none" strike="noStrike" kern="1200" dirty="0">
                <a:solidFill>
                  <a:schemeClr val="tx1"/>
                </a:solidFill>
                <a:effectLst/>
                <a:latin typeface="+mn-lt"/>
                <a:ea typeface="+mn-ea"/>
                <a:cs typeface="+mn-cs"/>
                <a:hlinkClick r:id="rId16"/>
              </a:rPr>
              <a:t>17 SDGs</a:t>
            </a:r>
            <a:r>
              <a:rPr lang="en-US" sz="1200" b="0" i="0" kern="1200" dirty="0">
                <a:solidFill>
                  <a:schemeClr val="tx1"/>
                </a:solidFill>
                <a:effectLst/>
                <a:latin typeface="+mn-lt"/>
                <a:ea typeface="+mn-ea"/>
                <a:cs typeface="+mn-cs"/>
              </a:rPr>
              <a:t> at its core, at the </a:t>
            </a:r>
            <a:r>
              <a:rPr lang="en-US" sz="1200" b="0" i="0" u="none" strike="noStrike" kern="1200" dirty="0">
                <a:solidFill>
                  <a:schemeClr val="tx1"/>
                </a:solidFill>
                <a:effectLst/>
                <a:latin typeface="+mn-lt"/>
                <a:ea typeface="+mn-ea"/>
                <a:cs typeface="+mn-cs"/>
                <a:hlinkClick r:id="rId17"/>
              </a:rPr>
              <a:t>UN Sustainable Development Summit</a:t>
            </a:r>
            <a:r>
              <a:rPr lang="en-US" sz="1200" b="0" i="0" kern="1200" dirty="0">
                <a:solidFill>
                  <a:schemeClr val="tx1"/>
                </a:solidFill>
                <a:effectLst/>
                <a:latin typeface="+mn-lt"/>
                <a:ea typeface="+mn-ea"/>
                <a:cs typeface="+mn-cs"/>
              </a:rPr>
              <a:t> in September 2015.</a:t>
            </a:r>
          </a:p>
          <a:p>
            <a:pPr fontAlgn="base"/>
            <a:r>
              <a:rPr lang="en-US" sz="1200" b="0" i="0" kern="1200" dirty="0">
                <a:solidFill>
                  <a:schemeClr val="tx1"/>
                </a:solidFill>
                <a:effectLst/>
                <a:latin typeface="+mn-lt"/>
                <a:ea typeface="+mn-ea"/>
                <a:cs typeface="+mn-cs"/>
              </a:rPr>
              <a:t>2015 was a landmark year for multilateralism and international policy shaping, with the adoption of several major agreements:</a:t>
            </a:r>
          </a:p>
          <a:p>
            <a:pPr lvl="1" fontAlgn="base"/>
            <a:r>
              <a:rPr lang="en-US" sz="1200" b="0" i="0" u="none" strike="noStrike" kern="1200" dirty="0">
                <a:solidFill>
                  <a:schemeClr val="tx1"/>
                </a:solidFill>
                <a:effectLst/>
                <a:latin typeface="+mn-lt"/>
                <a:ea typeface="+mn-ea"/>
                <a:cs typeface="+mn-cs"/>
                <a:hlinkClick r:id="rId18"/>
              </a:rPr>
              <a:t>Sendai Framework for Disaster Risk Reduction</a:t>
            </a:r>
            <a:r>
              <a:rPr lang="en-US" sz="1200" b="0" i="0" kern="1200" dirty="0">
                <a:solidFill>
                  <a:schemeClr val="tx1"/>
                </a:solidFill>
                <a:effectLst/>
                <a:latin typeface="+mn-lt"/>
                <a:ea typeface="+mn-ea"/>
                <a:cs typeface="+mn-cs"/>
              </a:rPr>
              <a:t> (March 2015)</a:t>
            </a:r>
          </a:p>
          <a:p>
            <a:pPr lvl="1" fontAlgn="base"/>
            <a:r>
              <a:rPr lang="en-US" sz="1200" b="0" i="0" u="none" strike="noStrike" kern="1200" dirty="0">
                <a:solidFill>
                  <a:schemeClr val="tx1"/>
                </a:solidFill>
                <a:effectLst/>
                <a:latin typeface="+mn-lt"/>
                <a:ea typeface="+mn-ea"/>
                <a:cs typeface="+mn-cs"/>
                <a:hlinkClick r:id="rId19"/>
              </a:rPr>
              <a:t>Addis Ababa Action Agenda on Financing for Development</a:t>
            </a:r>
            <a:r>
              <a:rPr lang="en-US" sz="1200" b="0" i="0" kern="1200" dirty="0">
                <a:solidFill>
                  <a:schemeClr val="tx1"/>
                </a:solidFill>
                <a:effectLst/>
                <a:latin typeface="+mn-lt"/>
                <a:ea typeface="+mn-ea"/>
                <a:cs typeface="+mn-cs"/>
              </a:rPr>
              <a:t> (July 2015)</a:t>
            </a:r>
          </a:p>
          <a:p>
            <a:pPr lvl="1" fontAlgn="base"/>
            <a:r>
              <a:rPr lang="en-US" sz="1200" b="0" i="0" u="none" strike="noStrike" kern="1200" dirty="0">
                <a:solidFill>
                  <a:schemeClr val="tx1"/>
                </a:solidFill>
                <a:effectLst/>
                <a:latin typeface="+mn-lt"/>
                <a:ea typeface="+mn-ea"/>
                <a:cs typeface="+mn-cs"/>
                <a:hlinkClick r:id="rId3"/>
              </a:rPr>
              <a:t>Transforming our world: the 2030 Agenda for Sustainable Development</a:t>
            </a:r>
            <a:r>
              <a:rPr lang="en-US" sz="1200" b="0" i="0" kern="1200" dirty="0">
                <a:solidFill>
                  <a:schemeClr val="tx1"/>
                </a:solidFill>
                <a:effectLst/>
                <a:latin typeface="+mn-lt"/>
                <a:ea typeface="+mn-ea"/>
                <a:cs typeface="+mn-cs"/>
              </a:rPr>
              <a:t> with its 17 SDGs was adopted at the </a:t>
            </a:r>
            <a:r>
              <a:rPr lang="en-US" sz="1200" b="0" i="0" u="none" strike="noStrike" kern="1200" dirty="0">
                <a:solidFill>
                  <a:schemeClr val="tx1"/>
                </a:solidFill>
                <a:effectLst/>
                <a:latin typeface="+mn-lt"/>
                <a:ea typeface="+mn-ea"/>
                <a:cs typeface="+mn-cs"/>
                <a:hlinkClick r:id="rId17"/>
              </a:rPr>
              <a:t>UN Sustainable Development Summit</a:t>
            </a:r>
            <a:r>
              <a:rPr lang="en-US" sz="1200" b="0" i="0" kern="1200" dirty="0">
                <a:solidFill>
                  <a:schemeClr val="tx1"/>
                </a:solidFill>
                <a:effectLst/>
                <a:latin typeface="+mn-lt"/>
                <a:ea typeface="+mn-ea"/>
                <a:cs typeface="+mn-cs"/>
              </a:rPr>
              <a:t> in New York in September 2015.</a:t>
            </a:r>
          </a:p>
          <a:p>
            <a:pPr lvl="1" fontAlgn="base"/>
            <a:r>
              <a:rPr lang="en-US" sz="1200" b="0" i="0" u="none" strike="noStrike" kern="1200" dirty="0">
                <a:solidFill>
                  <a:schemeClr val="tx1"/>
                </a:solidFill>
                <a:effectLst/>
                <a:latin typeface="+mn-lt"/>
                <a:ea typeface="+mn-ea"/>
                <a:cs typeface="+mn-cs"/>
                <a:hlinkClick r:id="rId20"/>
              </a:rPr>
              <a:t>Paris Agreement on Climate Change</a:t>
            </a:r>
            <a:r>
              <a:rPr lang="en-US" sz="1200" b="0" i="0" kern="1200" dirty="0">
                <a:solidFill>
                  <a:schemeClr val="tx1"/>
                </a:solidFill>
                <a:effectLst/>
                <a:latin typeface="+mn-lt"/>
                <a:ea typeface="+mn-ea"/>
                <a:cs typeface="+mn-cs"/>
              </a:rPr>
              <a:t> (December 2015)</a:t>
            </a:r>
          </a:p>
          <a:p>
            <a:pPr fontAlgn="base"/>
            <a:r>
              <a:rPr lang="en-US" sz="1200" b="0" i="0" kern="1200" dirty="0">
                <a:solidFill>
                  <a:schemeClr val="tx1"/>
                </a:solidFill>
                <a:effectLst/>
                <a:latin typeface="+mn-lt"/>
                <a:ea typeface="+mn-ea"/>
                <a:cs typeface="+mn-cs"/>
              </a:rPr>
              <a:t>Now, the annual </a:t>
            </a:r>
            <a:r>
              <a:rPr lang="en-US" sz="1200" b="0" i="0" u="none" strike="noStrike" kern="1200" dirty="0">
                <a:solidFill>
                  <a:schemeClr val="tx1"/>
                </a:solidFill>
                <a:effectLst/>
                <a:latin typeface="+mn-lt"/>
                <a:ea typeface="+mn-ea"/>
                <a:cs typeface="+mn-cs"/>
                <a:hlinkClick r:id="rId12"/>
              </a:rPr>
              <a:t>High-level Political Forum on Sustainable Development</a:t>
            </a:r>
            <a:r>
              <a:rPr lang="en-US" sz="1200" b="0" i="0" kern="1200" dirty="0">
                <a:solidFill>
                  <a:schemeClr val="tx1"/>
                </a:solidFill>
                <a:effectLst/>
                <a:latin typeface="+mn-lt"/>
                <a:ea typeface="+mn-ea"/>
                <a:cs typeface="+mn-cs"/>
              </a:rPr>
              <a:t> serves as the central UN platform for the follow-up and review of the SDGs.</a:t>
            </a:r>
          </a:p>
          <a:p>
            <a:pPr fontAlgn="base"/>
            <a:r>
              <a:rPr lang="en-US" sz="1200" b="0" i="0" kern="1200" dirty="0">
                <a:solidFill>
                  <a:schemeClr val="tx1"/>
                </a:solidFill>
                <a:effectLst/>
                <a:latin typeface="+mn-lt"/>
                <a:ea typeface="+mn-ea"/>
                <a:cs typeface="+mn-cs"/>
              </a:rPr>
              <a:t>Today, the </a:t>
            </a:r>
            <a:r>
              <a:rPr lang="en-US" sz="1200" b="0" i="0" u="none" strike="noStrike" kern="1200" dirty="0">
                <a:solidFill>
                  <a:schemeClr val="tx1"/>
                </a:solidFill>
                <a:effectLst/>
                <a:latin typeface="+mn-lt"/>
                <a:ea typeface="+mn-ea"/>
                <a:cs typeface="+mn-cs"/>
                <a:hlinkClick r:id="rId21"/>
              </a:rPr>
              <a:t>Division for Sustainable Development Goals (DSDG)</a:t>
            </a:r>
            <a:r>
              <a:rPr lang="en-US" sz="1200" b="0" i="0" kern="1200" dirty="0">
                <a:solidFill>
                  <a:schemeClr val="tx1"/>
                </a:solidFill>
                <a:effectLst/>
                <a:latin typeface="+mn-lt"/>
                <a:ea typeface="+mn-ea"/>
                <a:cs typeface="+mn-cs"/>
              </a:rPr>
              <a:t> in the United Nations </a:t>
            </a:r>
            <a:r>
              <a:rPr lang="en-US" sz="1200" b="0" i="0" u="none" strike="noStrike" kern="1200" dirty="0">
                <a:solidFill>
                  <a:schemeClr val="tx1"/>
                </a:solidFill>
                <a:effectLst/>
                <a:latin typeface="+mn-lt"/>
                <a:ea typeface="+mn-ea"/>
                <a:cs typeface="+mn-cs"/>
                <a:hlinkClick r:id="rId4"/>
              </a:rPr>
              <a:t>Department of Economic and Social Affairs (UNDESA)</a:t>
            </a:r>
            <a:r>
              <a:rPr lang="en-US" sz="1200" b="0" i="0" kern="1200" dirty="0">
                <a:solidFill>
                  <a:schemeClr val="tx1"/>
                </a:solidFill>
                <a:effectLst/>
                <a:latin typeface="+mn-lt"/>
                <a:ea typeface="+mn-ea"/>
                <a:cs typeface="+mn-cs"/>
              </a:rPr>
              <a:t> provides substantive support and capacity-building for the SDGs and their related thematic issues, including </a:t>
            </a:r>
            <a:r>
              <a:rPr lang="en-US" sz="1200" b="0" i="0" u="none" strike="noStrike" kern="1200" dirty="0">
                <a:solidFill>
                  <a:schemeClr val="tx1"/>
                </a:solidFill>
                <a:effectLst/>
                <a:latin typeface="+mn-lt"/>
                <a:ea typeface="+mn-ea"/>
                <a:cs typeface="+mn-cs"/>
                <a:hlinkClick r:id="rId22"/>
              </a:rPr>
              <a:t>water</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23"/>
              </a:rPr>
              <a:t>energy</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24"/>
              </a:rPr>
              <a:t>climate</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25"/>
              </a:rPr>
              <a:t>oceans</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26"/>
              </a:rPr>
              <a:t>urbanization</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27"/>
              </a:rPr>
              <a:t>transport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28"/>
              </a:rPr>
              <a:t>science and technology</a:t>
            </a:r>
            <a:r>
              <a:rPr lang="en-US" sz="1200" b="0" i="0" kern="1200" dirty="0">
                <a:solidFill>
                  <a:schemeClr val="tx1"/>
                </a:solidFill>
                <a:effectLst/>
                <a:latin typeface="+mn-lt"/>
                <a:ea typeface="+mn-ea"/>
                <a:cs typeface="+mn-cs"/>
              </a:rPr>
              <a:t>, the </a:t>
            </a:r>
            <a:r>
              <a:rPr lang="en-US" sz="1200" b="0" i="0" u="none" strike="noStrike" kern="1200" dirty="0">
                <a:solidFill>
                  <a:schemeClr val="tx1"/>
                </a:solidFill>
                <a:effectLst/>
                <a:latin typeface="+mn-lt"/>
                <a:ea typeface="+mn-ea"/>
                <a:cs typeface="+mn-cs"/>
                <a:hlinkClick r:id="rId29"/>
              </a:rPr>
              <a:t>Global Sustainable Development Report (GSDR)</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30"/>
              </a:rPr>
              <a:t>partnerships</a:t>
            </a:r>
            <a:r>
              <a:rPr lang="en-US" sz="1200" b="0" i="0" kern="1200" dirty="0">
                <a:solidFill>
                  <a:schemeClr val="tx1"/>
                </a:solidFill>
                <a:effectLst/>
                <a:latin typeface="+mn-lt"/>
                <a:ea typeface="+mn-ea"/>
                <a:cs typeface="+mn-cs"/>
              </a:rPr>
              <a:t> and </a:t>
            </a:r>
            <a:r>
              <a:rPr lang="en-US" sz="1200" b="0" i="0" u="none" strike="noStrike" kern="1200" dirty="0">
                <a:solidFill>
                  <a:schemeClr val="tx1"/>
                </a:solidFill>
                <a:effectLst/>
                <a:latin typeface="+mn-lt"/>
                <a:ea typeface="+mn-ea"/>
                <a:cs typeface="+mn-cs"/>
                <a:hlinkClick r:id="rId31"/>
              </a:rPr>
              <a:t>Small Island Developing States</a:t>
            </a:r>
            <a:r>
              <a:rPr lang="en-US" sz="1200" b="0" i="0" kern="1200" dirty="0">
                <a:solidFill>
                  <a:schemeClr val="tx1"/>
                </a:solidFill>
                <a:effectLst/>
                <a:latin typeface="+mn-lt"/>
                <a:ea typeface="+mn-ea"/>
                <a:cs typeface="+mn-cs"/>
              </a:rPr>
              <a:t>. DSDG plays a key role in the evaluation of UN </a:t>
            </a:r>
            <a:r>
              <a:rPr lang="en-US" sz="1200" b="0" i="0" kern="1200" dirty="0" err="1">
                <a:solidFill>
                  <a:schemeClr val="tx1"/>
                </a:solidFill>
                <a:effectLst/>
                <a:latin typeface="+mn-lt"/>
                <a:ea typeface="+mn-ea"/>
                <a:cs typeface="+mn-cs"/>
              </a:rPr>
              <a:t>systemwide</a:t>
            </a:r>
            <a:r>
              <a:rPr lang="en-US" sz="1200" b="0" i="0" kern="1200" dirty="0">
                <a:solidFill>
                  <a:schemeClr val="tx1"/>
                </a:solidFill>
                <a:effectLst/>
                <a:latin typeface="+mn-lt"/>
                <a:ea typeface="+mn-ea"/>
                <a:cs typeface="+mn-cs"/>
              </a:rPr>
              <a:t> implementation of the 2030 Agenda and on advocacy and outreach activities relating to the SDGs. In order to make the 2030 Agenda a reality, broad ownership of the SDGs must translate into a strong commitment by all stakeholders to implement the global goals. DSDG aims to help facilitate this engagement.</a:t>
            </a:r>
          </a:p>
          <a:p>
            <a:endParaRPr lang="en-US" dirty="0"/>
          </a:p>
          <a:p>
            <a:pPr fontAlgn="base"/>
            <a:r>
              <a:rPr lang="en-US" sz="1200" b="0" i="0" kern="1200" dirty="0">
                <a:solidFill>
                  <a:schemeClr val="tx1"/>
                </a:solidFill>
                <a:effectLst/>
                <a:latin typeface="+mn-lt"/>
                <a:ea typeface="+mn-ea"/>
                <a:cs typeface="+mn-cs"/>
              </a:rPr>
              <a:t>Implementation Progress</a:t>
            </a:r>
          </a:p>
          <a:p>
            <a:pPr fontAlgn="base"/>
            <a:r>
              <a:rPr lang="en-US" sz="1200" b="0" i="0" kern="1200" dirty="0">
                <a:solidFill>
                  <a:schemeClr val="tx1"/>
                </a:solidFill>
                <a:effectLst/>
                <a:latin typeface="+mn-lt"/>
                <a:ea typeface="+mn-ea"/>
                <a:cs typeface="+mn-cs"/>
              </a:rPr>
              <a:t>Every year, the UN Secretary General presents an annual SDG Progress report, which is developed in cooperation with the UN System, and based on the global indicator framework and data produced by national statistical systems and information collected at the regional level.</a:t>
            </a:r>
          </a:p>
          <a:p>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5</a:t>
            </a:fld>
            <a:endParaRPr lang="en-US"/>
          </a:p>
        </p:txBody>
      </p:sp>
    </p:spTree>
    <p:extLst>
      <p:ext uri="{BB962C8B-B14F-4D97-AF65-F5344CB8AC3E}">
        <p14:creationId xmlns:p14="http://schemas.microsoft.com/office/powerpoint/2010/main" val="929313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Discussion</a:t>
            </a:r>
          </a:p>
          <a:p>
            <a:r>
              <a:rPr lang="en-US" dirty="0"/>
              <a:t>First,</a:t>
            </a:r>
            <a:r>
              <a:rPr lang="en-US" baseline="0" dirty="0"/>
              <a:t> what change do we want to achieve?</a:t>
            </a:r>
          </a:p>
          <a:p>
            <a:r>
              <a:rPr lang="en-US" baseline="0" dirty="0"/>
              <a:t>Second, how do we teach young people to inspire them to be part of the change towards better future?</a:t>
            </a:r>
          </a:p>
          <a:p>
            <a:r>
              <a:rPr lang="en-US" baseline="0" dirty="0"/>
              <a:t>Could teaching sustainability actually backfire? What should we avoid?</a:t>
            </a:r>
          </a:p>
          <a:p>
            <a:r>
              <a:rPr lang="en-US" dirty="0"/>
              <a:t>What level of environmental awareness do your students represent?</a:t>
            </a:r>
          </a:p>
          <a:p>
            <a:r>
              <a:rPr lang="en-US" dirty="0"/>
              <a:t>What is your students attitude towards sustainability? </a:t>
            </a:r>
          </a:p>
          <a:p>
            <a:r>
              <a:rPr lang="en-US" dirty="0"/>
              <a:t>How can you include topics related to sustainability in your classroom?</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6</a:t>
            </a:fld>
            <a:endParaRPr lang="en-US"/>
          </a:p>
        </p:txBody>
      </p:sp>
    </p:spTree>
    <p:extLst>
      <p:ext uri="{BB962C8B-B14F-4D97-AF65-F5344CB8AC3E}">
        <p14:creationId xmlns:p14="http://schemas.microsoft.com/office/powerpoint/2010/main" val="1364763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Teachers are the backbone of any educational system. They are responsible for providing the knowledge, skills, and values that students need to succeed in life. However, their role goes beyond just imparting knowledge. Teachers are also agents of change in schools, responsible for shaping the culture, policies, and practices of the educational institution they work in.</a:t>
            </a:r>
          </a:p>
          <a:p>
            <a:endParaRPr lang="en-US" sz="1200" b="0" i="0" kern="1200" dirty="0">
              <a:solidFill>
                <a:schemeClr val="tx1"/>
              </a:solidFill>
              <a:effectLst/>
              <a:latin typeface="+mn-lt"/>
              <a:ea typeface="+mn-ea"/>
              <a:cs typeface="+mn-cs"/>
            </a:endParaRPr>
          </a:p>
          <a:p>
            <a:pPr fontAlgn="base"/>
            <a:r>
              <a:rPr lang="en-US" sz="1200" b="1" i="0" kern="1200" dirty="0">
                <a:solidFill>
                  <a:schemeClr val="tx1"/>
                </a:solidFill>
                <a:effectLst/>
                <a:latin typeface="+mn-lt"/>
                <a:ea typeface="+mn-ea"/>
                <a:cs typeface="+mn-cs"/>
              </a:rPr>
              <a:t>Creating a Positive Learning Environment</a:t>
            </a:r>
          </a:p>
          <a:p>
            <a:pPr fontAlgn="base"/>
            <a:r>
              <a:rPr lang="en-US" sz="1200" b="0" i="0" kern="1200" dirty="0">
                <a:solidFill>
                  <a:schemeClr val="tx1"/>
                </a:solidFill>
                <a:effectLst/>
                <a:latin typeface="+mn-lt"/>
                <a:ea typeface="+mn-ea"/>
                <a:cs typeface="+mn-cs"/>
              </a:rPr>
              <a:t>One of the most important ways in which teachers can act as agents of change in schools is by creating a positive learning environment. This involves creating a classroom culture that fosters creativity, critical thinking, and collaboration among students.</a:t>
            </a:r>
          </a:p>
          <a:p>
            <a:pPr fontAlgn="base"/>
            <a:r>
              <a:rPr lang="en-US" sz="1200" b="0" i="0" kern="1200" dirty="0">
                <a:solidFill>
                  <a:schemeClr val="tx1"/>
                </a:solidFill>
                <a:effectLst/>
                <a:latin typeface="+mn-lt"/>
                <a:ea typeface="+mn-ea"/>
                <a:cs typeface="+mn-cs"/>
              </a:rPr>
              <a:t>Teachers can achieve this by modeling the behaviors they want to see in their students. They can encourage curiosity, a love of learning, and a growth mindset by demonstrating these traits themselves. Teachers can also encourage students to take risks, make mistakes, and learn from them. By creating a safe and supportive environment where students feel comfortable to take risks and learn from their mistakes, teachers can help their students to develop resilience and the confidence to tackle challenges head-on.</a:t>
            </a:r>
          </a:p>
          <a:p>
            <a:pPr fontAlgn="base"/>
            <a:r>
              <a:rPr lang="en-US" sz="1200" b="1" i="0" kern="1200" dirty="0">
                <a:solidFill>
                  <a:schemeClr val="tx1"/>
                </a:solidFill>
                <a:effectLst/>
                <a:latin typeface="+mn-lt"/>
                <a:ea typeface="+mn-ea"/>
                <a:cs typeface="+mn-cs"/>
              </a:rPr>
              <a:t>Encouraging Innovation and Experimentation</a:t>
            </a:r>
          </a:p>
          <a:p>
            <a:pPr fontAlgn="base"/>
            <a:r>
              <a:rPr lang="en-US" sz="1200" b="0" i="0" kern="1200" dirty="0">
                <a:solidFill>
                  <a:schemeClr val="tx1"/>
                </a:solidFill>
                <a:effectLst/>
                <a:latin typeface="+mn-lt"/>
                <a:ea typeface="+mn-ea"/>
                <a:cs typeface="+mn-cs"/>
              </a:rPr>
              <a:t>Teachers can also act as agents of change in schools by encouraging innovation and experimentation. This involves providing opportunities for students to try new things, explore new ideas, and develop their creativity.</a:t>
            </a:r>
          </a:p>
          <a:p>
            <a:pPr fontAlgn="base"/>
            <a:r>
              <a:rPr lang="en-US" sz="1200" b="0" i="0" kern="1200" dirty="0">
                <a:solidFill>
                  <a:schemeClr val="tx1"/>
                </a:solidFill>
                <a:effectLst/>
                <a:latin typeface="+mn-lt"/>
                <a:ea typeface="+mn-ea"/>
                <a:cs typeface="+mn-cs"/>
              </a:rPr>
              <a:t>By providing students with opportunities for experimentation and exploration, teachers can help them to develop a sense of curiosity and an eagerness to learn. They can also help students to develop problem-solving and critical thinking skills by encouraging them to think outside the box and come up with new and innovative solutions to problems.</a:t>
            </a:r>
          </a:p>
          <a:p>
            <a:pPr fontAlgn="base"/>
            <a:r>
              <a:rPr lang="en-US" sz="1200" b="1" i="0" kern="1200" dirty="0">
                <a:solidFill>
                  <a:schemeClr val="tx1"/>
                </a:solidFill>
                <a:effectLst/>
                <a:latin typeface="+mn-lt"/>
                <a:ea typeface="+mn-ea"/>
                <a:cs typeface="+mn-cs"/>
              </a:rPr>
              <a:t>Promoting Social and Emotional Learning</a:t>
            </a:r>
          </a:p>
          <a:p>
            <a:pPr fontAlgn="base"/>
            <a:r>
              <a:rPr lang="en-US" sz="1200" b="0" i="0" kern="1200" dirty="0">
                <a:solidFill>
                  <a:schemeClr val="tx1"/>
                </a:solidFill>
                <a:effectLst/>
                <a:latin typeface="+mn-lt"/>
                <a:ea typeface="+mn-ea"/>
                <a:cs typeface="+mn-cs"/>
              </a:rPr>
              <a:t>Another important way in which teachers can act as agents of change in schools is by promoting social and emotional learning. This involves teaching students how to manage their emotions, build relationships, and develop empathy.</a:t>
            </a:r>
          </a:p>
          <a:p>
            <a:pPr fontAlgn="base"/>
            <a:r>
              <a:rPr lang="en-US" sz="1200" b="0" i="0" kern="1200" dirty="0">
                <a:solidFill>
                  <a:schemeClr val="tx1"/>
                </a:solidFill>
                <a:effectLst/>
                <a:latin typeface="+mn-lt"/>
                <a:ea typeface="+mn-ea"/>
                <a:cs typeface="+mn-cs"/>
              </a:rPr>
              <a:t>By helping students to develop these skills, teachers can create a safe and supportive learning environment where students feel valued and supported. This, in turn, can help students to develop a sense of belonging and connection to their school community, which is essential for their academic and personal success.</a:t>
            </a:r>
          </a:p>
          <a:p>
            <a:pPr fontAlgn="base"/>
            <a:r>
              <a:rPr lang="en-US" sz="1200" b="1" i="0" kern="1200" dirty="0">
                <a:solidFill>
                  <a:schemeClr val="tx1"/>
                </a:solidFill>
                <a:effectLst/>
                <a:latin typeface="+mn-lt"/>
                <a:ea typeface="+mn-ea"/>
                <a:cs typeface="+mn-cs"/>
              </a:rPr>
              <a:t>Advocating for Change</a:t>
            </a:r>
          </a:p>
          <a:p>
            <a:pPr fontAlgn="base"/>
            <a:r>
              <a:rPr lang="en-US" sz="1200" b="0" i="0" kern="1200" dirty="0">
                <a:solidFill>
                  <a:schemeClr val="tx1"/>
                </a:solidFill>
                <a:effectLst/>
                <a:latin typeface="+mn-lt"/>
                <a:ea typeface="+mn-ea"/>
                <a:cs typeface="+mn-cs"/>
              </a:rPr>
              <a:t>Teachers can also act as agents of change in schools by advocating for change. This could involve promoting policies and practices that support student well-being and academic achievement, or advocating for changes in school culture and curriculum.</a:t>
            </a:r>
          </a:p>
          <a:p>
            <a:pPr fontAlgn="base"/>
            <a:r>
              <a:rPr lang="en-US" sz="1200" b="0" i="0" kern="1200" dirty="0">
                <a:solidFill>
                  <a:schemeClr val="tx1"/>
                </a:solidFill>
                <a:effectLst/>
                <a:latin typeface="+mn-lt"/>
                <a:ea typeface="+mn-ea"/>
                <a:cs typeface="+mn-cs"/>
              </a:rPr>
              <a:t>For example, a teacher might advocate for a new policy that allows students to take mental health days when they need them. Or, they might advocate for a change in the curriculum that better reflects the needs and interests of their students.</a:t>
            </a:r>
          </a:p>
          <a:p>
            <a:pPr fontAlgn="base"/>
            <a:r>
              <a:rPr lang="en-US" sz="1200" b="1" i="0" kern="1200" dirty="0">
                <a:solidFill>
                  <a:schemeClr val="tx1"/>
                </a:solidFill>
                <a:effectLst/>
                <a:latin typeface="+mn-lt"/>
                <a:ea typeface="+mn-ea"/>
                <a:cs typeface="+mn-cs"/>
              </a:rPr>
              <a:t>Providing Mentorship and Guidance</a:t>
            </a:r>
          </a:p>
          <a:p>
            <a:pPr fontAlgn="base"/>
            <a:r>
              <a:rPr lang="en-US" sz="1200" b="0" i="0" kern="1200" dirty="0">
                <a:solidFill>
                  <a:schemeClr val="tx1"/>
                </a:solidFill>
                <a:effectLst/>
                <a:latin typeface="+mn-lt"/>
                <a:ea typeface="+mn-ea"/>
                <a:cs typeface="+mn-cs"/>
              </a:rPr>
              <a:t>Finally, teachers can act as agents of change in schools by providing mentorship and guidance to their students. This involves serving as a role model and providing guidance and support as students navigate their academic and personal lives.</a:t>
            </a:r>
          </a:p>
          <a:p>
            <a:pPr fontAlgn="base"/>
            <a:r>
              <a:rPr lang="en-US" sz="1200" b="0" i="0" kern="1200" dirty="0">
                <a:solidFill>
                  <a:schemeClr val="tx1"/>
                </a:solidFill>
                <a:effectLst/>
                <a:latin typeface="+mn-lt"/>
                <a:ea typeface="+mn-ea"/>
                <a:cs typeface="+mn-cs"/>
              </a:rPr>
              <a:t>By providing mentorship and guidance, teachers can help students to develop confidence and resilience, and to overcome obstacles and challenges that may arise. They can also help students to develop a sense of purpose and direction, which is essential for their long-term success.</a:t>
            </a:r>
          </a:p>
          <a:p>
            <a:pPr fontAlgn="base"/>
            <a:r>
              <a:rPr lang="en-US" sz="1200" b="1" i="0" kern="1200" dirty="0">
                <a:solidFill>
                  <a:schemeClr val="tx1"/>
                </a:solidFill>
                <a:effectLst/>
                <a:latin typeface="+mn-lt"/>
                <a:ea typeface="+mn-ea"/>
                <a:cs typeface="+mn-cs"/>
              </a:rPr>
              <a:t>Fostering a sense of community</a:t>
            </a:r>
          </a:p>
          <a:p>
            <a:pPr fontAlgn="base"/>
            <a:r>
              <a:rPr lang="en-US" sz="1200" b="0" i="0" kern="1200" dirty="0">
                <a:solidFill>
                  <a:schemeClr val="tx1"/>
                </a:solidFill>
                <a:effectLst/>
                <a:latin typeface="+mn-lt"/>
                <a:ea typeface="+mn-ea"/>
                <a:cs typeface="+mn-cs"/>
              </a:rPr>
              <a:t>Teachers can act as agents of change by fostering a sense of community among their students. This involves encouraging collaboration, teamwork, and mutual support among students, and helping students to feel like they are part of a larger community that cares about their well-being and success.</a:t>
            </a:r>
          </a:p>
          <a:p>
            <a:pPr fontAlgn="base"/>
            <a:r>
              <a:rPr lang="en-US" sz="1200" b="1" i="0" kern="1200" dirty="0">
                <a:solidFill>
                  <a:schemeClr val="tx1"/>
                </a:solidFill>
                <a:effectLst/>
                <a:latin typeface="+mn-lt"/>
                <a:ea typeface="+mn-ea"/>
                <a:cs typeface="+mn-cs"/>
              </a:rPr>
              <a:t>Emphasizing the importance of diversity and inclusion</a:t>
            </a:r>
          </a:p>
          <a:p>
            <a:pPr fontAlgn="base"/>
            <a:r>
              <a:rPr lang="en-US" sz="1200" b="0" i="0" kern="1200" dirty="0">
                <a:solidFill>
                  <a:schemeClr val="tx1"/>
                </a:solidFill>
                <a:effectLst/>
                <a:latin typeface="+mn-lt"/>
                <a:ea typeface="+mn-ea"/>
                <a:cs typeface="+mn-cs"/>
              </a:rPr>
              <a:t>Teachers can act as agents of change by emphasizing the importance of diversity and inclusion in the classroom and beyond. By promoting a culture of respect and understanding for different cultures, backgrounds, and perspectives, teachers can help their students develop the skills they need to navigate an increasingly diverse and interconnected world.</a:t>
            </a:r>
          </a:p>
          <a:p>
            <a:pPr fontAlgn="base"/>
            <a:r>
              <a:rPr lang="en-US" sz="1200" b="1" i="0" kern="1200" dirty="0">
                <a:solidFill>
                  <a:schemeClr val="tx1"/>
                </a:solidFill>
                <a:effectLst/>
                <a:latin typeface="+mn-lt"/>
                <a:ea typeface="+mn-ea"/>
                <a:cs typeface="+mn-cs"/>
              </a:rPr>
              <a:t>Incorporating technology into the classroom</a:t>
            </a:r>
          </a:p>
          <a:p>
            <a:pPr fontAlgn="base"/>
            <a:r>
              <a:rPr lang="en-US" sz="1200" b="0" i="0" kern="1200" dirty="0">
                <a:solidFill>
                  <a:schemeClr val="tx1"/>
                </a:solidFill>
                <a:effectLst/>
                <a:latin typeface="+mn-lt"/>
                <a:ea typeface="+mn-ea"/>
                <a:cs typeface="+mn-cs"/>
              </a:rPr>
              <a:t>Teachers can act as agents of change by incorporating technology into the classroom in innovative and effective ways. By using technology to enhance student learning and engagement, teachers can help their students develop the digital literacy skills they need to succeed in the 21st century.</a:t>
            </a:r>
          </a:p>
          <a:p>
            <a:pPr fontAlgn="base"/>
            <a:r>
              <a:rPr lang="en-US" sz="1200" b="1" i="0" kern="1200" dirty="0">
                <a:solidFill>
                  <a:schemeClr val="tx1"/>
                </a:solidFill>
                <a:effectLst/>
                <a:latin typeface="+mn-lt"/>
                <a:ea typeface="+mn-ea"/>
                <a:cs typeface="+mn-cs"/>
              </a:rPr>
              <a:t>Encouraging student leadership and empowerment</a:t>
            </a:r>
          </a:p>
          <a:p>
            <a:pPr fontAlgn="base"/>
            <a:r>
              <a:rPr lang="en-US" sz="1200" b="0" i="0" kern="1200" dirty="0">
                <a:solidFill>
                  <a:schemeClr val="tx1"/>
                </a:solidFill>
                <a:effectLst/>
                <a:latin typeface="+mn-lt"/>
                <a:ea typeface="+mn-ea"/>
                <a:cs typeface="+mn-cs"/>
              </a:rPr>
              <a:t>Teachers can act as agents of change by encouraging student leadership and empowerment. By giving students opportunities to take on leadership roles, make decisions, and have a voice in the classroom and school community, teachers can help their students develop the skills and confidence they need to be effective leaders and change-makers in their own right.</a:t>
            </a:r>
          </a:p>
          <a:p>
            <a:pPr fontAlgn="base"/>
            <a:r>
              <a:rPr lang="en-US" sz="1200" b="1" i="0" kern="1200" dirty="0">
                <a:solidFill>
                  <a:schemeClr val="tx1"/>
                </a:solidFill>
                <a:effectLst/>
                <a:latin typeface="+mn-lt"/>
                <a:ea typeface="+mn-ea"/>
                <a:cs typeface="+mn-cs"/>
              </a:rPr>
              <a:t>Collaborating with colleagues and other stakeholders</a:t>
            </a:r>
          </a:p>
          <a:p>
            <a:pPr fontAlgn="base"/>
            <a:r>
              <a:rPr lang="en-US" sz="1200" b="0" i="0" kern="1200" dirty="0">
                <a:solidFill>
                  <a:schemeClr val="tx1"/>
                </a:solidFill>
                <a:effectLst/>
                <a:latin typeface="+mn-lt"/>
                <a:ea typeface="+mn-ea"/>
                <a:cs typeface="+mn-cs"/>
              </a:rPr>
              <a:t>Finally, teachers can act as agents of change by collaborating with their colleagues and other stakeholders to effect positive change in their schools. By working together to identify areas for improvement, sharing best practices, and advocating for change at the school and district level, teachers can create a more effective and responsive educational system that better serves the needs of all students.</a:t>
            </a:r>
          </a:p>
          <a:p>
            <a:pPr fontAlgn="base"/>
            <a:r>
              <a:rPr lang="en-US" sz="1200" b="1" i="0" kern="1200" dirty="0">
                <a:solidFill>
                  <a:schemeClr val="tx1"/>
                </a:solidFill>
                <a:effectLst/>
                <a:latin typeface="+mn-lt"/>
                <a:ea typeface="+mn-ea"/>
                <a:cs typeface="+mn-cs"/>
              </a:rPr>
              <a:t>Conclusion</a:t>
            </a:r>
          </a:p>
          <a:p>
            <a:pPr fontAlgn="base"/>
            <a:r>
              <a:rPr lang="en-US" sz="1200" b="0" i="0" kern="1200" dirty="0">
                <a:solidFill>
                  <a:schemeClr val="tx1"/>
                </a:solidFill>
                <a:effectLst/>
                <a:latin typeface="+mn-lt"/>
                <a:ea typeface="+mn-ea"/>
                <a:cs typeface="+mn-cs"/>
              </a:rPr>
              <a:t>In conclusion, teachers are crucial agents of change in schools. They play a vital role in shaping the minds and character of their students, and in creating a positive and supportive learning environment where students can thrive.</a:t>
            </a:r>
          </a:p>
          <a:p>
            <a:pPr fontAlgn="base"/>
            <a:r>
              <a:rPr lang="en-US" sz="1200" b="0" i="0" kern="1200" dirty="0">
                <a:solidFill>
                  <a:schemeClr val="tx1"/>
                </a:solidFill>
                <a:effectLst/>
                <a:latin typeface="+mn-lt"/>
                <a:ea typeface="+mn-ea"/>
                <a:cs typeface="+mn-cs"/>
              </a:rPr>
              <a:t>Teachers can act as agents of change in schools by creating a positive learning environment, encouraging innovation and experimentation, promoting social and emotional learning, advocating for change, and providing mentorship and guidance to their students.</a:t>
            </a:r>
          </a:p>
          <a:p>
            <a:pPr fontAlgn="base"/>
            <a:r>
              <a:rPr lang="en-US" sz="1200" b="0" i="0" kern="1200" dirty="0">
                <a:solidFill>
                  <a:schemeClr val="tx1"/>
                </a:solidFill>
                <a:effectLst/>
                <a:latin typeface="+mn-lt"/>
                <a:ea typeface="+mn-ea"/>
                <a:cs typeface="+mn-cs"/>
              </a:rPr>
              <a:t>As we continue to navigate the challenges of a rapidly changing world, it is more important than ever for teachers to act as agents of change in their schools, and to work together to create a brighter future for our students.</a:t>
            </a:r>
          </a:p>
          <a:p>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7</a:t>
            </a:fld>
            <a:endParaRPr lang="en-US"/>
          </a:p>
        </p:txBody>
      </p:sp>
    </p:spTree>
    <p:extLst>
      <p:ext uri="{BB962C8B-B14F-4D97-AF65-F5344CB8AC3E}">
        <p14:creationId xmlns:p14="http://schemas.microsoft.com/office/powerpoint/2010/main" val="31774572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Education should not be a waiting room for life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Prepare for life, not for tests</a:t>
            </a:r>
          </a:p>
        </p:txBody>
      </p:sp>
      <p:sp>
        <p:nvSpPr>
          <p:cNvPr id="4" name="Slide Number Placeholder 3"/>
          <p:cNvSpPr>
            <a:spLocks noGrp="1"/>
          </p:cNvSpPr>
          <p:nvPr>
            <p:ph type="sldNum" sz="quarter" idx="10"/>
          </p:nvPr>
        </p:nvSpPr>
        <p:spPr/>
        <p:txBody>
          <a:bodyPr/>
          <a:lstStyle/>
          <a:p>
            <a:fld id="{519797C4-6DC3-438F-84ED-7FAA1DB7D10B}" type="slidenum">
              <a:rPr lang="en-US" smtClean="0"/>
              <a:t>8</a:t>
            </a:fld>
            <a:endParaRPr lang="en-US"/>
          </a:p>
        </p:txBody>
      </p:sp>
    </p:spTree>
    <p:extLst>
      <p:ext uri="{BB962C8B-B14F-4D97-AF65-F5344CB8AC3E}">
        <p14:creationId xmlns:p14="http://schemas.microsoft.com/office/powerpoint/2010/main" val="852614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Beware of Student Overload</a:t>
            </a:r>
            <a:r>
              <a:rPr lang="en-US" sz="1200" b="0" i="0" kern="1200" dirty="0">
                <a:solidFill>
                  <a:schemeClr val="tx1"/>
                </a:solidFill>
                <a:effectLst/>
                <a:latin typeface="+mn-lt"/>
                <a:ea typeface="+mn-ea"/>
                <a:cs typeface="+mn-cs"/>
              </a:rPr>
              <a:t>.  The rhetoric of urgent and global environmental crises can overwhelm students when they consider the immensity of the problems humanity face and the difficulties involved in coping with them.   These feelings of cognitive or emotional overload can cause students to feel disengaged, disempowered, and even resentful, which can disrupt the learning process.</a:t>
            </a:r>
          </a:p>
          <a:p>
            <a:r>
              <a:rPr lang="en-US" sz="1200" b="1" i="0" kern="1200" dirty="0">
                <a:solidFill>
                  <a:schemeClr val="tx1"/>
                </a:solidFill>
                <a:effectLst/>
                <a:latin typeface="+mn-lt"/>
                <a:ea typeface="+mn-ea"/>
                <a:cs typeface="+mn-cs"/>
              </a:rPr>
              <a:t>Avoid Doom and Gloom</a:t>
            </a:r>
            <a:r>
              <a:rPr lang="en-US" sz="1200" b="0" i="0" kern="1200" dirty="0">
                <a:solidFill>
                  <a:schemeClr val="tx1"/>
                </a:solidFill>
                <a:effectLst/>
                <a:latin typeface="+mn-lt"/>
                <a:ea typeface="+mn-ea"/>
                <a:cs typeface="+mn-cs"/>
              </a:rPr>
              <a:t>.  While teaching students about the many challenges to environmental sustainability will necessarily introduce some risk of overload, teachers can limit this by being sure to discuss environmental success stories.  For example, this may include discussion of environmental policies or movements that have succeeded in mitigating pollution, conserving resources, or promoting ecological resiliency.  Whatever the success, incorporating them into courses can help students envision a future that is shaped by their agency, and avoid any descent into cynical resignation or fearful reaction.</a:t>
            </a:r>
          </a:p>
          <a:p>
            <a:r>
              <a:rPr lang="en-US" sz="1200" b="1" i="0" kern="1200" dirty="0">
                <a:solidFill>
                  <a:schemeClr val="tx1"/>
                </a:solidFill>
                <a:effectLst/>
                <a:latin typeface="+mn-lt"/>
                <a:ea typeface="+mn-ea"/>
                <a:cs typeface="+mn-cs"/>
              </a:rPr>
              <a:t>Focus on Quality of Life Issues</a:t>
            </a:r>
            <a:r>
              <a:rPr lang="en-US" sz="1200" b="0" i="0" kern="1200" dirty="0">
                <a:solidFill>
                  <a:schemeClr val="tx1"/>
                </a:solidFill>
                <a:effectLst/>
                <a:latin typeface="+mn-lt"/>
                <a:ea typeface="+mn-ea"/>
                <a:cs typeface="+mn-cs"/>
              </a:rPr>
              <a:t>.  Students facing the emotional overload of environmental problems can easily feel that their entire lifestyle is threatened by resource limits and the environmentalists who champion living simply.  Educators can sometimes add to this sense of threat by taking a moralizing, prescriptive, and unyielding approach to more sustainable lifestyles.  An alternative approach is to engage students by discussing their definitions of happiness and a quality of life, and whether they are correlated with high levels of consumption and resource use.  If students reflect prior research findings (</a:t>
            </a:r>
            <a:r>
              <a:rPr lang="en-US" sz="1200" b="0" i="0" u="none" strike="noStrike" kern="1200" dirty="0">
                <a:solidFill>
                  <a:schemeClr val="tx1"/>
                </a:solidFill>
                <a:effectLst/>
                <a:latin typeface="+mn-lt"/>
                <a:ea typeface="+mn-ea"/>
                <a:cs typeface="+mn-cs"/>
                <a:hlinkClick r:id="rId3"/>
              </a:rPr>
              <a:t>Consumerism and its Discontents</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To Do or to Have? That Is the Question</a:t>
            </a:r>
            <a:r>
              <a:rPr lang="en-US" sz="1200" b="0" i="0" kern="1200" dirty="0">
                <a:solidFill>
                  <a:schemeClr val="tx1"/>
                </a:solidFill>
                <a:effectLst/>
                <a:latin typeface="+mn-lt"/>
                <a:ea typeface="+mn-ea"/>
                <a:cs typeface="+mn-cs"/>
              </a:rPr>
              <a:t>), they will often argue that the two are not highly correlated, providing a basis for a positive discussion of alternative lifestyles and social changes associated with them.</a:t>
            </a:r>
          </a:p>
          <a:p>
            <a:r>
              <a:rPr lang="en-US" sz="1200" b="1" i="0" kern="1200" dirty="0">
                <a:solidFill>
                  <a:schemeClr val="tx1"/>
                </a:solidFill>
                <a:effectLst/>
                <a:latin typeface="+mn-lt"/>
                <a:ea typeface="+mn-ea"/>
                <a:cs typeface="+mn-cs"/>
              </a:rPr>
              <a:t>Peer Engagement and Support</a:t>
            </a:r>
            <a:r>
              <a:rPr lang="en-US" sz="1200" b="0" i="0" kern="1200" dirty="0">
                <a:solidFill>
                  <a:schemeClr val="tx1"/>
                </a:solidFill>
                <a:effectLst/>
                <a:latin typeface="+mn-lt"/>
                <a:ea typeface="+mn-ea"/>
                <a:cs typeface="+mn-cs"/>
              </a:rPr>
              <a:t>.  Engaging students in group discussions and projects in which they have the opportunity to dialogue and support one another can help to alleviate these feelings of overload.  It also can allow for the moments of problem-solving, debate, analysis, teamwork, and reflection that are so crucial to developing the critical thinking and leadership skills students need to face complex problems.</a:t>
            </a:r>
          </a:p>
          <a:p>
            <a:r>
              <a:rPr lang="en-US" sz="1200" b="1" i="0" kern="1200" dirty="0">
                <a:solidFill>
                  <a:schemeClr val="tx1"/>
                </a:solidFill>
                <a:effectLst/>
                <a:latin typeface="+mn-lt"/>
                <a:ea typeface="+mn-ea"/>
                <a:cs typeface="+mn-cs"/>
              </a:rPr>
              <a:t>Student Analysis of Data</a:t>
            </a:r>
            <a:r>
              <a:rPr lang="en-US" sz="1200" b="0" i="0" kern="1200" dirty="0">
                <a:solidFill>
                  <a:schemeClr val="tx1"/>
                </a:solidFill>
                <a:effectLst/>
                <a:latin typeface="+mn-lt"/>
                <a:ea typeface="+mn-ea"/>
                <a:cs typeface="+mn-cs"/>
              </a:rPr>
              <a:t>.  Students may learn more about a given environmental problem by wrestling with empirical data for themselves, rather than receiving pre-digested analyses from lectures or secondary sources.  In doing so, they will not only grapple with methodological and theoretical issues of data analysis and presentation, but they will be empowered to examine environmental issues with greater nuance and insight.</a:t>
            </a:r>
          </a:p>
          <a:p>
            <a:r>
              <a:rPr lang="en-US" sz="1200" b="1" i="0" kern="1200" dirty="0">
                <a:solidFill>
                  <a:schemeClr val="tx1"/>
                </a:solidFill>
                <a:effectLst/>
                <a:latin typeface="+mn-lt"/>
                <a:ea typeface="+mn-ea"/>
                <a:cs typeface="+mn-cs"/>
              </a:rPr>
              <a:t>Deconstruct Eco-rhetoric</a:t>
            </a:r>
            <a:r>
              <a:rPr lang="en-US" sz="1200" b="0" i="0" kern="1200" dirty="0">
                <a:solidFill>
                  <a:schemeClr val="tx1"/>
                </a:solidFill>
                <a:effectLst/>
                <a:latin typeface="+mn-lt"/>
                <a:ea typeface="+mn-ea"/>
                <a:cs typeface="+mn-cs"/>
              </a:rPr>
              <a:t>.  Spend time investigating the historical origins and often conflicting uses of environmental terminology such as “sustainability,” “environmentalism,” “stewardship,” “nature” itself, and other language.  This will provide valuable teaching moments about the historical development of environmental studies, and it will empower students to examine environmental problems and solutions more critically.</a:t>
            </a:r>
          </a:p>
          <a:p>
            <a:r>
              <a:rPr lang="en-US" sz="1200" b="1" i="0" kern="1200" dirty="0">
                <a:solidFill>
                  <a:schemeClr val="tx1"/>
                </a:solidFill>
                <a:effectLst/>
                <a:latin typeface="+mn-lt"/>
                <a:ea typeface="+mn-ea"/>
                <a:cs typeface="+mn-cs"/>
              </a:rPr>
              <a:t>Precautionary Principle</a:t>
            </a:r>
            <a:r>
              <a:rPr lang="en-US" sz="1200" b="0" i="0" kern="1200" dirty="0">
                <a:solidFill>
                  <a:schemeClr val="tx1"/>
                </a:solidFill>
                <a:effectLst/>
                <a:latin typeface="+mn-lt"/>
                <a:ea typeface="+mn-ea"/>
                <a:cs typeface="+mn-cs"/>
              </a:rPr>
              <a:t>.  Succinctly defined, the precautionary principle states that, if an action risks causing harm to the public or the environment, and there is no scientific consensus that it is indeed harmful, the burden of proof that it is NOT harmful falls on those taking the action.  An often debated principle, it provides a useful starting point for class discussions of how to make decisions under conditions of uncertainty.  It also offers an opportunity to discuss policy options regarding resource use and the tradeoffs between potential environmental harm on the one hand, and economic or political costs on the other.</a:t>
            </a:r>
          </a:p>
          <a:p>
            <a:r>
              <a:rPr lang="en-US" sz="1200" b="1" i="0" kern="1200" dirty="0">
                <a:solidFill>
                  <a:schemeClr val="tx1"/>
                </a:solidFill>
                <a:effectLst/>
                <a:latin typeface="+mn-lt"/>
                <a:ea typeface="+mn-ea"/>
                <a:cs typeface="+mn-cs"/>
              </a:rPr>
              <a:t>Embrace </a:t>
            </a:r>
            <a:r>
              <a:rPr lang="en-US" sz="1200" b="1" i="0" kern="1200" dirty="0" err="1">
                <a:solidFill>
                  <a:schemeClr val="tx1"/>
                </a:solidFill>
                <a:effectLst/>
                <a:latin typeface="+mn-lt"/>
                <a:ea typeface="+mn-ea"/>
                <a:cs typeface="+mn-cs"/>
              </a:rPr>
              <a:t>Interdisciplinarity</a:t>
            </a:r>
            <a:r>
              <a:rPr lang="en-US" sz="1200" b="0" i="0" kern="1200" dirty="0">
                <a:solidFill>
                  <a:schemeClr val="tx1"/>
                </a:solidFill>
                <a:effectLst/>
                <a:latin typeface="+mn-lt"/>
                <a:ea typeface="+mn-ea"/>
                <a:cs typeface="+mn-cs"/>
              </a:rPr>
              <a:t>.  A critical and thorough understanding of issues related to environmental sustainability necessarily involves contributions from a wide variety of disciplines throughout the natural sciences, social sciences, and humanities.   This may be daunting for students and educators alike since it often requires us to think outside of our intellectual expertise.  Doing </a:t>
            </a:r>
            <a:r>
              <a:rPr lang="en-US" sz="1200" b="0" i="0" kern="1200" dirty="0" err="1">
                <a:solidFill>
                  <a:schemeClr val="tx1"/>
                </a:solidFill>
                <a:effectLst/>
                <a:latin typeface="+mn-lt"/>
                <a:ea typeface="+mn-ea"/>
                <a:cs typeface="+mn-cs"/>
              </a:rPr>
              <a:t>interdisciplinarity</a:t>
            </a:r>
            <a:r>
              <a:rPr lang="en-US" sz="1200" b="0" i="0" kern="1200" dirty="0">
                <a:solidFill>
                  <a:schemeClr val="tx1"/>
                </a:solidFill>
                <a:effectLst/>
                <a:latin typeface="+mn-lt"/>
                <a:ea typeface="+mn-ea"/>
                <a:cs typeface="+mn-cs"/>
              </a:rPr>
              <a:t> well can be a challenge, but it becomes easier with a more effective use of resources on one’s campus community and beyond, such as team teaching with a colleague from a different discipline, organizing guest lecturers from across campus, or bringing in guest speakers from the local community.  Mostly, however, it requires a courage to step out of one’s comfort zone and explore topics that will enrich the learning experience for our students and that will stimulate us to think in new ways as educators.</a:t>
            </a:r>
          </a:p>
          <a:p>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9</a:t>
            </a:fld>
            <a:endParaRPr lang="en-US"/>
          </a:p>
        </p:txBody>
      </p:sp>
    </p:spTree>
    <p:extLst>
      <p:ext uri="{BB962C8B-B14F-4D97-AF65-F5344CB8AC3E}">
        <p14:creationId xmlns:p14="http://schemas.microsoft.com/office/powerpoint/2010/main" val="34765110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Teaching Strategies for Gen Z?</a:t>
            </a:r>
          </a:p>
          <a:p>
            <a:r>
              <a:rPr lang="en-US" sz="1200" b="0" i="0" kern="1200" dirty="0">
                <a:solidFill>
                  <a:schemeClr val="tx1"/>
                </a:solidFill>
                <a:effectLst/>
                <a:latin typeface="+mn-lt"/>
                <a:ea typeface="+mn-ea"/>
                <a:cs typeface="+mn-cs"/>
              </a:rPr>
              <a:t>Think Digital in all assignments, assessments, activities</a:t>
            </a:r>
          </a:p>
          <a:p>
            <a:r>
              <a:rPr lang="en-US" sz="1200" b="0" i="0" kern="1200" dirty="0">
                <a:solidFill>
                  <a:schemeClr val="tx1"/>
                </a:solidFill>
                <a:effectLst/>
                <a:latin typeface="+mn-lt"/>
                <a:ea typeface="+mn-ea"/>
                <a:cs typeface="+mn-cs"/>
              </a:rPr>
              <a:t>Break content into short segments</a:t>
            </a:r>
          </a:p>
          <a:p>
            <a:r>
              <a:rPr lang="en-US" sz="1200" b="0" i="0" kern="1200" dirty="0">
                <a:solidFill>
                  <a:schemeClr val="tx1"/>
                </a:solidFill>
                <a:effectLst/>
                <a:latin typeface="+mn-lt"/>
                <a:ea typeface="+mn-ea"/>
                <a:cs typeface="+mn-cs"/>
              </a:rPr>
              <a:t>Make information graphical and bite size</a:t>
            </a:r>
          </a:p>
          <a:p>
            <a:r>
              <a:rPr lang="en-US" sz="1200" b="0" i="0" kern="1200" dirty="0">
                <a:solidFill>
                  <a:schemeClr val="tx1"/>
                </a:solidFill>
                <a:effectLst/>
                <a:latin typeface="+mn-lt"/>
                <a:ea typeface="+mn-ea"/>
                <a:cs typeface="+mn-cs"/>
              </a:rPr>
              <a:t>Rethink how you communicate</a:t>
            </a:r>
          </a:p>
          <a:p>
            <a:r>
              <a:rPr lang="en-US" sz="1200" b="0" i="0" kern="1200" dirty="0">
                <a:solidFill>
                  <a:schemeClr val="tx1"/>
                </a:solidFill>
                <a:effectLst/>
                <a:latin typeface="+mn-lt"/>
                <a:ea typeface="+mn-ea"/>
                <a:cs typeface="+mn-cs"/>
              </a:rPr>
              <a:t>Be relevant.  Respect the time of the Gen Z student</a:t>
            </a:r>
          </a:p>
          <a:p>
            <a:r>
              <a:rPr lang="en-US" sz="1200" b="0" i="0" kern="1200" dirty="0">
                <a:solidFill>
                  <a:schemeClr val="tx1"/>
                </a:solidFill>
                <a:effectLst/>
                <a:latin typeface="+mn-lt"/>
                <a:ea typeface="+mn-ea"/>
                <a:cs typeface="+mn-cs"/>
              </a:rPr>
              <a:t>Provide individualized instruction - think adaptive learning</a:t>
            </a:r>
          </a:p>
          <a:p>
            <a:r>
              <a:rPr lang="en-US" sz="1200" b="0" i="0" kern="1200" dirty="0">
                <a:solidFill>
                  <a:schemeClr val="tx1"/>
                </a:solidFill>
                <a:effectLst/>
                <a:latin typeface="+mn-lt"/>
                <a:ea typeface="+mn-ea"/>
                <a:cs typeface="+mn-cs"/>
              </a:rPr>
              <a:t>Use Social Media approaches to learning</a:t>
            </a:r>
          </a:p>
          <a:p>
            <a:r>
              <a:rPr lang="en-US" sz="1200" b="0" i="0" kern="1200" dirty="0">
                <a:solidFill>
                  <a:schemeClr val="tx1"/>
                </a:solidFill>
                <a:effectLst/>
                <a:latin typeface="+mn-lt"/>
                <a:ea typeface="+mn-ea"/>
                <a:cs typeface="+mn-cs"/>
              </a:rPr>
              <a:t>Set up students for a career</a:t>
            </a:r>
          </a:p>
          <a:p>
            <a:r>
              <a:rPr lang="en-US" sz="1200" b="0" i="0" kern="1200" dirty="0">
                <a:solidFill>
                  <a:schemeClr val="tx1"/>
                </a:solidFill>
                <a:effectLst/>
                <a:latin typeface="+mn-lt"/>
                <a:ea typeface="+mn-ea"/>
                <a:cs typeface="+mn-cs"/>
              </a:rPr>
              <a:t>Provide access to resources to help eliminate student loan debt</a:t>
            </a:r>
          </a:p>
          <a:p>
            <a:r>
              <a:rPr lang="en-US" sz="1200" b="0" i="0" kern="1200" dirty="0">
                <a:solidFill>
                  <a:schemeClr val="tx1"/>
                </a:solidFill>
                <a:effectLst/>
                <a:latin typeface="+mn-lt"/>
                <a:ea typeface="+mn-ea"/>
                <a:cs typeface="+mn-cs"/>
              </a:rPr>
              <a:t>Acknowledge that this generation sees themselves as Smart, Creative, and Hardworking</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Most Helpful Online Classroom Tools for Gen-Z Student Learning: </a:t>
            </a:r>
          </a:p>
          <a:p>
            <a:r>
              <a:rPr lang="en-US" sz="1200" b="0" i="0" kern="1200" dirty="0">
                <a:solidFill>
                  <a:schemeClr val="tx1"/>
                </a:solidFill>
                <a:effectLst/>
                <a:latin typeface="+mn-lt"/>
                <a:ea typeface="+mn-ea"/>
                <a:cs typeface="+mn-cs"/>
              </a:rPr>
              <a:t>Barnes &amp; Noble Report</a:t>
            </a:r>
          </a:p>
          <a:p>
            <a:r>
              <a:rPr lang="en-US" dirty="0">
                <a:effectLst/>
              </a:rPr>
              <a:t>Class Discussion    64%</a:t>
            </a:r>
            <a:br>
              <a:rPr lang="en-US" dirty="0">
                <a:effectLst/>
              </a:rPr>
            </a:br>
            <a:r>
              <a:rPr lang="en-US" dirty="0">
                <a:effectLst/>
              </a:rPr>
              <a:t>Working through problems and concepts     60% </a:t>
            </a:r>
          </a:p>
          <a:p>
            <a:r>
              <a:rPr lang="en-US" dirty="0">
                <a:effectLst/>
              </a:rPr>
              <a:t>Study Guides     60% </a:t>
            </a:r>
          </a:p>
          <a:p>
            <a:r>
              <a:rPr lang="en-US" dirty="0">
                <a:effectLst/>
              </a:rPr>
              <a:t>Textbooks 56% </a:t>
            </a:r>
          </a:p>
          <a:p>
            <a:r>
              <a:rPr lang="en-US" dirty="0">
                <a:effectLst/>
              </a:rPr>
              <a:t>Test Review Sessions 52% </a:t>
            </a:r>
          </a:p>
          <a:p>
            <a:r>
              <a:rPr lang="en-US" dirty="0">
                <a:effectLst/>
              </a:rPr>
              <a:t>Working in Small Groups         49% </a:t>
            </a:r>
          </a:p>
          <a:p>
            <a:r>
              <a:rPr lang="en-US" dirty="0">
                <a:effectLst/>
              </a:rPr>
              <a:t>Homework 46% </a:t>
            </a:r>
          </a:p>
          <a:p>
            <a:r>
              <a:rPr lang="en-US" dirty="0">
                <a:effectLst/>
              </a:rPr>
              <a:t>Notes Made Available Online 38%</a:t>
            </a:r>
          </a:p>
          <a:p>
            <a:r>
              <a:rPr lang="en-US" sz="1200" b="0" i="0" kern="1200" dirty="0">
                <a:solidFill>
                  <a:schemeClr val="tx1"/>
                </a:solidFill>
                <a:effectLst/>
                <a:latin typeface="+mn-lt"/>
                <a:ea typeface="+mn-ea"/>
                <a:cs typeface="+mn-cs"/>
              </a:rPr>
              <a:t>(https://next.bncollege.com/wp-content/uploads/2015/10/Gen-Z-Research-Report-Final.pdf)</a:t>
            </a:r>
          </a:p>
          <a:p>
            <a:endParaRPr lang="en-US" sz="1200" b="0" i="0"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Learning Preferences </a:t>
            </a:r>
            <a:endParaRPr lang="en-US" sz="1200" b="0" i="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Generation Z:</a:t>
            </a:r>
            <a:r>
              <a:rPr lang="en-US" sz="1200" b="0" i="1" kern="1200" dirty="0">
                <a:solidFill>
                  <a:schemeClr val="tx1"/>
                </a:solidFill>
                <a:effectLst/>
                <a:latin typeface="+mn-lt"/>
                <a:ea typeface="+mn-ea"/>
                <a:cs typeface="+mn-cs"/>
              </a:rPr>
              <a:t> craves regular and technology-enhanced training opportunities. Looks for professional development that uses visually enhanced methods of training.</a:t>
            </a:r>
            <a:br>
              <a:rPr lang="en-US" sz="1200" b="0" i="1"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dirty="0"/>
          </a:p>
          <a:p>
            <a:pPr fontAlgn="base"/>
            <a:r>
              <a:rPr lang="en-US" sz="1200" b="1" i="0" kern="1200" dirty="0">
                <a:solidFill>
                  <a:schemeClr val="tx1"/>
                </a:solidFill>
                <a:effectLst/>
                <a:latin typeface="+mn-lt"/>
                <a:ea typeface="+mn-ea"/>
                <a:cs typeface="+mn-cs"/>
              </a:rPr>
              <a:t>Short online quizzes:</a:t>
            </a:r>
            <a:r>
              <a:rPr lang="en-US" sz="1200" b="0" i="0" kern="1200" dirty="0">
                <a:solidFill>
                  <a:schemeClr val="tx1"/>
                </a:solidFill>
                <a:effectLst/>
                <a:latin typeface="+mn-lt"/>
                <a:ea typeface="+mn-ea"/>
                <a:cs typeface="+mn-cs"/>
              </a:rPr>
              <a:t> Generation Z students prefer to answer short, online exams. In my classes, I upload quizzes on Blackboard and my students answer these short quizzes in the classroom—they use their cellphones to do this.  </a:t>
            </a:r>
          </a:p>
          <a:p>
            <a:pPr fontAlgn="base"/>
            <a:r>
              <a:rPr lang="en-US" sz="1200" b="1" i="0" kern="1200" dirty="0">
                <a:solidFill>
                  <a:schemeClr val="tx1"/>
                </a:solidFill>
                <a:effectLst/>
                <a:latin typeface="+mn-lt"/>
                <a:ea typeface="+mn-ea"/>
                <a:cs typeface="+mn-cs"/>
              </a:rPr>
              <a:t>Teams/small groups:</a:t>
            </a:r>
            <a:r>
              <a:rPr lang="en-US" sz="1200" b="0" i="0" kern="1200" dirty="0">
                <a:solidFill>
                  <a:schemeClr val="tx1"/>
                </a:solidFill>
                <a:effectLst/>
                <a:latin typeface="+mn-lt"/>
                <a:ea typeface="+mn-ea"/>
                <a:cs typeface="+mn-cs"/>
              </a:rPr>
              <a:t> According to Rothman (2018), Generation Z prefers to work in small groups. When they work in small groups, they can foster more creativity. In my writing course, my students have written excellent narrative paragraphs using themselves as characters of a story. During the process, you can see how much they enjoy this exercise by their enthusiasm as they share their final product with their classmates.</a:t>
            </a:r>
          </a:p>
          <a:p>
            <a:pPr fontAlgn="base"/>
            <a:r>
              <a:rPr lang="en-US" sz="1200" b="1" i="0" kern="1200" dirty="0">
                <a:solidFill>
                  <a:schemeClr val="tx1"/>
                </a:solidFill>
                <a:effectLst/>
                <a:latin typeface="+mn-lt"/>
                <a:ea typeface="+mn-ea"/>
                <a:cs typeface="+mn-cs"/>
              </a:rPr>
              <a:t>Active learning activities:</a:t>
            </a:r>
            <a:r>
              <a:rPr lang="en-US" sz="1200" b="0" i="0" kern="1200" dirty="0">
                <a:solidFill>
                  <a:schemeClr val="tx1"/>
                </a:solidFill>
                <a:effectLst/>
                <a:latin typeface="+mn-lt"/>
                <a:ea typeface="+mn-ea"/>
                <a:cs typeface="+mn-cs"/>
              </a:rPr>
              <a:t> Research has identified that Generation Z has a short attention span. One approach that I use is writing a short summary in teams or individually. This activity helps me identify what needs to be reviewed. Also, “One Minute Papers” are very effective for this purpose.</a:t>
            </a:r>
          </a:p>
          <a:p>
            <a:pPr fontAlgn="base"/>
            <a:r>
              <a:rPr lang="en-US" sz="1200" b="1" i="0" kern="1200" dirty="0">
                <a:solidFill>
                  <a:schemeClr val="tx1"/>
                </a:solidFill>
                <a:effectLst/>
                <a:latin typeface="+mn-lt"/>
                <a:ea typeface="+mn-ea"/>
                <a:cs typeface="+mn-cs"/>
              </a:rPr>
              <a:t>Games</a:t>
            </a:r>
            <a:r>
              <a:rPr lang="en-US" sz="1200" b="0" i="0" kern="1200" dirty="0">
                <a:solidFill>
                  <a:schemeClr val="tx1"/>
                </a:solidFill>
                <a:effectLst/>
                <a:latin typeface="+mn-lt"/>
                <a:ea typeface="+mn-ea"/>
                <a:cs typeface="+mn-cs"/>
              </a:rPr>
              <a:t>: Games are very effective to review material and allow students to share knowledge. Students can become very active and put forth a lot of concentration on the game. Generation Z students are virtual gamers, and they love game challenges.</a:t>
            </a:r>
          </a:p>
          <a:p>
            <a:pPr fontAlgn="base"/>
            <a:r>
              <a:rPr lang="en-US" sz="1200" b="1" i="0" kern="1200" dirty="0">
                <a:solidFill>
                  <a:schemeClr val="tx1"/>
                </a:solidFill>
                <a:effectLst/>
                <a:latin typeface="+mn-lt"/>
                <a:ea typeface="+mn-ea"/>
                <a:cs typeface="+mn-cs"/>
              </a:rPr>
              <a:t>Caring and feedback:</a:t>
            </a:r>
            <a:r>
              <a:rPr lang="en-US" sz="1200" b="0" i="0" kern="1200" dirty="0">
                <a:solidFill>
                  <a:schemeClr val="tx1"/>
                </a:solidFill>
                <a:effectLst/>
                <a:latin typeface="+mn-lt"/>
                <a:ea typeface="+mn-ea"/>
                <a:cs typeface="+mn-cs"/>
              </a:rPr>
              <a:t> This is the most important strategy. When we care about what is happening to our students and their needs, students become more engaged in the classroom. Caring about their progress gives them constant and positive feedback. Although we may correct their papers, we give them feedback on how they can improve, and we motivate them by giving them encouragement. Positive words change people, and we need to do this with our students.</a:t>
            </a:r>
          </a:p>
          <a:p>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10</a:t>
            </a:fld>
            <a:endParaRPr lang="en-US"/>
          </a:p>
        </p:txBody>
      </p:sp>
    </p:spTree>
    <p:extLst>
      <p:ext uri="{BB962C8B-B14F-4D97-AF65-F5344CB8AC3E}">
        <p14:creationId xmlns:p14="http://schemas.microsoft.com/office/powerpoint/2010/main" val="2007598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https://www.plt.org/story/young-environmentalists-examples/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https://unity.edu/hybrid-learning/16-young-environmentalists-changing-the-world/</a:t>
            </a:r>
          </a:p>
          <a:p>
            <a:endParaRPr lang="en-US" dirty="0"/>
          </a:p>
          <a:p>
            <a:endParaRPr lang="en-US" dirty="0"/>
          </a:p>
          <a:p>
            <a:r>
              <a:rPr lang="en-US" sz="1200" b="0" i="0" kern="1200" dirty="0">
                <a:solidFill>
                  <a:schemeClr val="tx1"/>
                </a:solidFill>
                <a:effectLst/>
                <a:latin typeface="+mn-lt"/>
                <a:ea typeface="+mn-ea"/>
                <a:cs typeface="+mn-cs"/>
              </a:rPr>
              <a:t/>
            </a:r>
            <a:br>
              <a:rPr lang="en-US" sz="1200" b="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11</a:t>
            </a:fld>
            <a:endParaRPr lang="en-US"/>
          </a:p>
        </p:txBody>
      </p:sp>
    </p:spTree>
    <p:extLst>
      <p:ext uri="{BB962C8B-B14F-4D97-AF65-F5344CB8AC3E}">
        <p14:creationId xmlns:p14="http://schemas.microsoft.com/office/powerpoint/2010/main" val="3547340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12</a:t>
            </a:fld>
            <a:endParaRPr lang="en-US"/>
          </a:p>
        </p:txBody>
      </p:sp>
    </p:spTree>
    <p:extLst>
      <p:ext uri="{BB962C8B-B14F-4D97-AF65-F5344CB8AC3E}">
        <p14:creationId xmlns:p14="http://schemas.microsoft.com/office/powerpoint/2010/main" val="4247980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13</a:t>
            </a:fld>
            <a:endParaRPr lang="en-US"/>
          </a:p>
        </p:txBody>
      </p:sp>
    </p:spTree>
    <p:extLst>
      <p:ext uri="{BB962C8B-B14F-4D97-AF65-F5344CB8AC3E}">
        <p14:creationId xmlns:p14="http://schemas.microsoft.com/office/powerpoint/2010/main" val="10649189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Ella and Amy Meek</a:t>
            </a:r>
          </a:p>
          <a:p>
            <a:r>
              <a:rPr lang="en-US" sz="1200" kern="1200" dirty="0">
                <a:solidFill>
                  <a:schemeClr val="tx1"/>
                </a:solidFill>
                <a:effectLst/>
                <a:latin typeface="+mn-lt"/>
                <a:ea typeface="+mn-ea"/>
                <a:cs typeface="+mn-cs"/>
              </a:rPr>
              <a:t>Amy Meek co-founded Kids Against Plastic with her sister Ella, at the ages of 12 and 10, respectively, in 2016. The UK-based duo are anything but meek when it comes to the fight against plastic pollution. They have since picked up more 90,000 pieces of single-use plastic litter,  launched campaign initiatives with over 1000 schools and over 50 cafés, businesses, and festivals, and even published a book Be Plastic Clever in 2020. Amy shares how their educational initiatives raise awareness on plastic pollution, and ways in which children can get involved in helping make the world a better place.</a:t>
            </a:r>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14</a:t>
            </a:fld>
            <a:endParaRPr lang="en-US"/>
          </a:p>
        </p:txBody>
      </p:sp>
    </p:spTree>
    <p:extLst>
      <p:ext uri="{BB962C8B-B14F-4D97-AF65-F5344CB8AC3E}">
        <p14:creationId xmlns:p14="http://schemas.microsoft.com/office/powerpoint/2010/main" val="3315658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err="1">
                <a:solidFill>
                  <a:schemeClr val="tx1"/>
                </a:solidFill>
                <a:effectLst/>
                <a:latin typeface="+mn-lt"/>
                <a:ea typeface="+mn-ea"/>
                <a:cs typeface="+mn-cs"/>
              </a:rPr>
              <a:t>Xiuhtezcatl</a:t>
            </a:r>
            <a:r>
              <a:rPr lang="en-US" sz="1200" b="1" i="0" kern="1200" dirty="0">
                <a:solidFill>
                  <a:schemeClr val="tx1"/>
                </a:solidFill>
                <a:effectLst/>
                <a:latin typeface="+mn-lt"/>
                <a:ea typeface="+mn-ea"/>
                <a:cs typeface="+mn-cs"/>
              </a:rPr>
              <a:t> Martinez</a:t>
            </a:r>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Xiuhtezcatl</a:t>
            </a:r>
            <a:r>
              <a:rPr lang="en-US" sz="1200" b="0" i="0" kern="1200" dirty="0">
                <a:solidFill>
                  <a:schemeClr val="tx1"/>
                </a:solidFill>
                <a:effectLst/>
                <a:latin typeface="+mn-lt"/>
                <a:ea typeface="+mn-ea"/>
                <a:cs typeface="+mn-cs"/>
              </a:rPr>
              <a:t> Martinez is a Hip Hop artist using his art and music to inspire people to make a difference for the planet. He is the Youth Director of Earth Guardians, an organization that inspires and trains youth to be more environmentally savvy. Martinez serves as a plaintiff in the Colorado fracking lawsuit seeking to put a stop to this damaging environmental practice. He has also sued the US government for failing to act on climate change.</a:t>
            </a:r>
          </a:p>
          <a:p>
            <a:endParaRPr lang="en-US"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A 16-year-old indigenous change agent, environmental activist, public speaker, eco hip-hop artist, and the Youth Director of Earth Guardians– </a:t>
            </a:r>
            <a:r>
              <a:rPr lang="en-US" dirty="0" err="1"/>
              <a:t>Xiuhtezcatl</a:t>
            </a:r>
            <a:r>
              <a:rPr lang="en-US" dirty="0"/>
              <a:t> is a powerful voice on the front lines of the youth-led climate movement. He performs internationally at music festivals, organizes demonstrations, and has spoken at over 100 high-impact rallies, events and conferences around the globe. He and his brother, </a:t>
            </a:r>
            <a:r>
              <a:rPr lang="en-US" dirty="0" err="1"/>
              <a:t>Itzcuauhtli</a:t>
            </a:r>
            <a:r>
              <a:rPr lang="en-US" dirty="0"/>
              <a:t>, regularly give school presentations to ignite and inspire youth to step up as leaders and take action on behalf of the planet. </a:t>
            </a:r>
            <a:r>
              <a:rPr lang="en-US" dirty="0" err="1"/>
              <a:t>Xiuhtezcatl</a:t>
            </a:r>
            <a:r>
              <a:rPr lang="en-US" dirty="0"/>
              <a:t> gives presentations on fracking and climate change in schools and conferences nationally. His work on climate change has led him to become a youth plaintiff against the United States for failing to protect the atmosphere. To support this litigation, </a:t>
            </a:r>
            <a:r>
              <a:rPr lang="en-US" dirty="0" err="1"/>
              <a:t>Xiuhtezcatl</a:t>
            </a:r>
            <a:r>
              <a:rPr lang="en-US" dirty="0"/>
              <a:t> met with representatives from all three branches of government working to garner support and create a climate recovery plan based on NASA scientist James Hansen's work. Over eighty members of congress, including the Congressional Progressive Caucus, publicly supports the youth delegation. He also uses his passion for music to inspire his generation. In 2012, </a:t>
            </a:r>
            <a:r>
              <a:rPr lang="en-US" dirty="0" err="1"/>
              <a:t>Xiuhtezcatl</a:t>
            </a:r>
            <a:r>
              <a:rPr lang="en-US" dirty="0"/>
              <a:t> was one of the youngest speakers at the RIO+20 United Nations Summit in Rio de Janeiro, Brazil. He spoke on UN panels and side events, and had the honor of lighting the sacred fire with indigenous elders from Brazil. He is traveling and initiating international Earth Guardian crews around the globe to fulfill the Earth Guardians mission with crews in Africa, India, Australia, New Zealand, Germany, France, Mexico, and Brazil. </a:t>
            </a:r>
            <a:br>
              <a:rPr lang="en-US" dirty="0"/>
            </a:br>
            <a:endParaRPr lang="en-US" dirty="0"/>
          </a:p>
          <a:p>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15</a:t>
            </a:fld>
            <a:endParaRPr lang="en-US"/>
          </a:p>
        </p:txBody>
      </p:sp>
    </p:spTree>
    <p:extLst>
      <p:ext uri="{BB962C8B-B14F-4D97-AF65-F5344CB8AC3E}">
        <p14:creationId xmlns:p14="http://schemas.microsoft.com/office/powerpoint/2010/main" val="32251080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https://theinfluenceagency.com/blog/gen-z-activists-changing-the-world/</a:t>
            </a:r>
          </a:p>
          <a:p>
            <a:r>
              <a:rPr lang="en-US" sz="1200" b="0" i="0" kern="1200" dirty="0">
                <a:solidFill>
                  <a:schemeClr val="tx1"/>
                </a:solidFill>
                <a:effectLst/>
                <a:latin typeface="+mn-lt"/>
                <a:ea typeface="+mn-ea"/>
                <a:cs typeface="+mn-cs"/>
              </a:rPr>
              <a:t>https://www.refinery29.com/en-us/gen-z-female-entrepreneurs</a:t>
            </a:r>
          </a:p>
          <a:p>
            <a:r>
              <a:rPr lang="en-US" sz="1200" b="0" i="0" kern="1200" dirty="0">
                <a:solidFill>
                  <a:schemeClr val="tx1"/>
                </a:solidFill>
                <a:effectLst/>
                <a:latin typeface="+mn-lt"/>
                <a:ea typeface="+mn-ea"/>
                <a:cs typeface="+mn-cs"/>
              </a:rPr>
              <a:t>https://1000heads.com/2022/04/gen-z-and-sustainability-influencers/</a:t>
            </a:r>
            <a:br>
              <a:rPr lang="en-US" sz="1200" b="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16</a:t>
            </a:fld>
            <a:endParaRPr lang="en-US"/>
          </a:p>
        </p:txBody>
      </p:sp>
    </p:spTree>
    <p:extLst>
      <p:ext uri="{BB962C8B-B14F-4D97-AF65-F5344CB8AC3E}">
        <p14:creationId xmlns:p14="http://schemas.microsoft.com/office/powerpoint/2010/main" val="120412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17</a:t>
            </a:fld>
            <a:endParaRPr lang="en-US"/>
          </a:p>
        </p:txBody>
      </p:sp>
    </p:spTree>
    <p:extLst>
      <p:ext uri="{BB962C8B-B14F-4D97-AF65-F5344CB8AC3E}">
        <p14:creationId xmlns:p14="http://schemas.microsoft.com/office/powerpoint/2010/main" val="2985631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18</a:t>
            </a:fld>
            <a:endParaRPr lang="en-US"/>
          </a:p>
        </p:txBody>
      </p:sp>
    </p:spTree>
    <p:extLst>
      <p:ext uri="{BB962C8B-B14F-4D97-AF65-F5344CB8AC3E}">
        <p14:creationId xmlns:p14="http://schemas.microsoft.com/office/powerpoint/2010/main" val="22238747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19</a:t>
            </a:fld>
            <a:endParaRPr lang="en-US"/>
          </a:p>
        </p:txBody>
      </p:sp>
    </p:spTree>
    <p:extLst>
      <p:ext uri="{BB962C8B-B14F-4D97-AF65-F5344CB8AC3E}">
        <p14:creationId xmlns:p14="http://schemas.microsoft.com/office/powerpoint/2010/main" val="14565973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https://www.veganfoodandliving.com/features/best-sustainable-apps-smartphone/</a:t>
            </a:r>
          </a:p>
          <a:p>
            <a:r>
              <a:rPr lang="en-US" dirty="0"/>
              <a:t>https://theecohub.com/sustainability-apps/</a:t>
            </a:r>
          </a:p>
          <a:p>
            <a:r>
              <a:rPr lang="en-US" dirty="0"/>
              <a:t>https://ozone.unep.org/reset-earth</a:t>
            </a:r>
          </a:p>
          <a:p>
            <a:endParaRPr lang="en-US" dirty="0"/>
          </a:p>
          <a:p>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20</a:t>
            </a:fld>
            <a:endParaRPr lang="en-US"/>
          </a:p>
        </p:txBody>
      </p:sp>
    </p:spTree>
    <p:extLst>
      <p:ext uri="{BB962C8B-B14F-4D97-AF65-F5344CB8AC3E}">
        <p14:creationId xmlns:p14="http://schemas.microsoft.com/office/powerpoint/2010/main" val="31935873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https://www.youtube.com/watch?v=zYPofNbr_x4</a:t>
            </a:r>
          </a:p>
          <a:p>
            <a:endParaRPr lang="en-US" dirty="0"/>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dirty="0">
                <a:solidFill>
                  <a:schemeClr val="tx1"/>
                </a:solidFill>
                <a:effectLst/>
                <a:latin typeface="+mn-lt"/>
                <a:ea typeface="+mn-ea"/>
                <a:cs typeface="+mn-cs"/>
                <a:hlinkClick r:id="rId3"/>
              </a:rPr>
              <a:t>Freerice game from WFP</a:t>
            </a:r>
            <a:endParaRPr lang="en-US" sz="1200" b="1"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Global hunger is one of the most pressing social issues, but it’s also the most solvable. </a:t>
            </a:r>
            <a:r>
              <a:rPr lang="en-US" sz="1200" b="1" i="0" kern="1200" dirty="0">
                <a:solidFill>
                  <a:schemeClr val="tx1"/>
                </a:solidFill>
                <a:effectLst/>
                <a:latin typeface="+mn-lt"/>
                <a:ea typeface="+mn-ea"/>
                <a:cs typeface="+mn-cs"/>
              </a:rPr>
              <a:t>Freerice</a:t>
            </a:r>
            <a:r>
              <a:rPr lang="en-US" sz="1200" b="0" i="0" kern="1200" dirty="0">
                <a:solidFill>
                  <a:schemeClr val="tx1"/>
                </a:solidFill>
                <a:effectLst/>
                <a:latin typeface="+mn-lt"/>
                <a:ea typeface="+mn-ea"/>
                <a:cs typeface="+mn-cs"/>
              </a:rPr>
              <a:t> is a free online educational trivia game where people of all ages can do their part—simply by playing. Every right answer on Freerice triggers a real financial donation to the </a:t>
            </a:r>
            <a:r>
              <a:rPr lang="en-US" sz="1200" b="0" i="0" u="sng" kern="1200" dirty="0">
                <a:solidFill>
                  <a:schemeClr val="tx1"/>
                </a:solidFill>
                <a:effectLst/>
                <a:latin typeface="+mn-lt"/>
                <a:ea typeface="+mn-ea"/>
                <a:cs typeface="+mn-cs"/>
                <a:hlinkClick r:id="rId4"/>
              </a:rPr>
              <a:t>UN World Food </a:t>
            </a:r>
            <a:r>
              <a:rPr lang="en-US" sz="1200" b="0" i="0" u="sng" kern="1200" dirty="0" err="1">
                <a:solidFill>
                  <a:schemeClr val="tx1"/>
                </a:solidFill>
                <a:effectLst/>
                <a:latin typeface="+mn-lt"/>
                <a:ea typeface="+mn-ea"/>
                <a:cs typeface="+mn-cs"/>
                <a:hlinkClick r:id="rId4"/>
              </a:rPr>
              <a:t>Programme</a:t>
            </a:r>
            <a:r>
              <a:rPr lang="en-US" sz="1200" b="0" i="0" u="sng" kern="1200" dirty="0">
                <a:solidFill>
                  <a:schemeClr val="tx1"/>
                </a:solidFill>
                <a:effectLst/>
                <a:latin typeface="+mn-lt"/>
                <a:ea typeface="+mn-ea"/>
                <a:cs typeface="+mn-cs"/>
                <a:hlinkClick r:id="rId4"/>
              </a:rPr>
              <a:t> (WFP)</a:t>
            </a:r>
            <a:r>
              <a:rPr lang="en-US" sz="1200" b="0" i="0" kern="1200" dirty="0">
                <a:solidFill>
                  <a:schemeClr val="tx1"/>
                </a:solidFill>
                <a:effectLst/>
                <a:latin typeface="+mn-lt"/>
                <a:ea typeface="+mn-ea"/>
                <a:cs typeface="+mn-cs"/>
              </a:rPr>
              <a:t> from sponsors worth about 10 grains of rice.</a:t>
            </a:r>
          </a:p>
          <a:p>
            <a:r>
              <a:rPr lang="en-US" sz="1200" b="0" i="0" kern="1200" dirty="0">
                <a:solidFill>
                  <a:schemeClr val="tx1"/>
                </a:solidFill>
                <a:effectLst/>
                <a:latin typeface="+mn-lt"/>
                <a:ea typeface="+mn-ea"/>
                <a:cs typeface="+mn-cs"/>
              </a:rPr>
              <a:t>The game has five difficulty levels and over 20 categories of questions to choose from, such as English vocabulary, Languages, Science, Humanities, World Landmarks, and a new category called “Coronavirus: Know the Facts.”</a:t>
            </a:r>
          </a:p>
          <a:p>
            <a:r>
              <a:rPr lang="en-US" sz="1200" b="0" i="0" kern="1200" dirty="0">
                <a:solidFill>
                  <a:schemeClr val="tx1"/>
                </a:solidFill>
                <a:effectLst/>
                <a:latin typeface="+mn-lt"/>
                <a:ea typeface="+mn-ea"/>
                <a:cs typeface="+mn-cs"/>
              </a:rPr>
              <a:t>Use your time and knowledge to help provide food for people in need. The game is available online at </a:t>
            </a:r>
            <a:r>
              <a:rPr lang="en-US" sz="1200" b="0" i="0" u="sng" kern="1200" dirty="0">
                <a:solidFill>
                  <a:schemeClr val="tx1"/>
                </a:solidFill>
                <a:effectLst/>
                <a:latin typeface="+mn-lt"/>
                <a:ea typeface="+mn-ea"/>
                <a:cs typeface="+mn-cs"/>
                <a:hlinkClick r:id="rId5"/>
              </a:rPr>
              <a:t>freerice.com</a:t>
            </a:r>
            <a:r>
              <a:rPr lang="en-US" sz="1200" b="0" i="0" kern="1200" dirty="0">
                <a:solidFill>
                  <a:schemeClr val="tx1"/>
                </a:solidFill>
                <a:effectLst/>
                <a:latin typeface="+mn-lt"/>
                <a:ea typeface="+mn-ea"/>
                <a:cs typeface="+mn-cs"/>
              </a:rPr>
              <a:t> or as a free app in the android or </a:t>
            </a:r>
            <a:r>
              <a:rPr lang="en-US" sz="1200" b="0" i="0" kern="1200" dirty="0" err="1">
                <a:solidFill>
                  <a:schemeClr val="tx1"/>
                </a:solidFill>
                <a:effectLst/>
                <a:latin typeface="+mn-lt"/>
                <a:ea typeface="+mn-ea"/>
                <a:cs typeface="+mn-cs"/>
              </a:rPr>
              <a:t>iOS</a:t>
            </a:r>
            <a:r>
              <a:rPr lang="en-US" sz="1200" b="0" i="0" kern="1200" dirty="0">
                <a:solidFill>
                  <a:schemeClr val="tx1"/>
                </a:solidFill>
                <a:effectLst/>
                <a:latin typeface="+mn-lt"/>
                <a:ea typeface="+mn-ea"/>
                <a:cs typeface="+mn-cs"/>
              </a:rPr>
              <a:t> app stores.</a:t>
            </a:r>
          </a:p>
          <a:p>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21</a:t>
            </a:fld>
            <a:endParaRPr lang="en-US"/>
          </a:p>
        </p:txBody>
      </p:sp>
    </p:spTree>
    <p:extLst>
      <p:ext uri="{BB962C8B-B14F-4D97-AF65-F5344CB8AC3E}">
        <p14:creationId xmlns:p14="http://schemas.microsoft.com/office/powerpoint/2010/main" val="23600223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ActNow</a:t>
            </a:r>
            <a:r>
              <a:rPr lang="en-US" dirty="0"/>
              <a:t> from UN</a:t>
            </a:r>
          </a:p>
          <a:p>
            <a:r>
              <a:rPr lang="en-US" dirty="0"/>
              <a:t>https://www.un.org/en/actnow</a:t>
            </a:r>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Start with ten impactful actions</a:t>
            </a:r>
          </a:p>
          <a:p>
            <a:r>
              <a:rPr lang="en-US" sz="1200" b="0" i="0" kern="1200" dirty="0">
                <a:solidFill>
                  <a:schemeClr val="tx1"/>
                </a:solidFill>
                <a:effectLst/>
                <a:latin typeface="+mn-lt"/>
                <a:ea typeface="+mn-ea"/>
                <a:cs typeface="+mn-cs"/>
              </a:rPr>
              <a:t>Our lifestyles have a profound impact on our planet. Our choices matter. Around </a:t>
            </a:r>
            <a:r>
              <a:rPr lang="en-US" sz="1200" b="0" i="0" u="none" strike="noStrike" kern="1200" dirty="0">
                <a:solidFill>
                  <a:schemeClr val="tx1"/>
                </a:solidFill>
                <a:effectLst/>
                <a:latin typeface="+mn-lt"/>
                <a:ea typeface="+mn-ea"/>
                <a:cs typeface="+mn-cs"/>
                <a:hlinkClick r:id="rId3"/>
              </a:rPr>
              <a:t>two-thirds</a:t>
            </a:r>
            <a:r>
              <a:rPr lang="en-US" sz="1200" b="0" i="0" kern="1200" dirty="0">
                <a:solidFill>
                  <a:schemeClr val="tx1"/>
                </a:solidFill>
                <a:effectLst/>
                <a:latin typeface="+mn-lt"/>
                <a:ea typeface="+mn-ea"/>
                <a:cs typeface="+mn-cs"/>
              </a:rPr>
              <a:t> of global greenhouse gas emissions are linked to private households. The electricity we use, the food we eat, the way we travel, and the things we buy all contribute to a person’s “carbon footprint,” the amount of greenhouse gas emissions associated with an individual’s activities.</a:t>
            </a:r>
          </a:p>
          <a:p>
            <a:r>
              <a:rPr lang="en-US" sz="1200" b="0" i="0" kern="1200" dirty="0">
                <a:solidFill>
                  <a:schemeClr val="tx1"/>
                </a:solidFill>
                <a:effectLst/>
                <a:latin typeface="+mn-lt"/>
                <a:ea typeface="+mn-ea"/>
                <a:cs typeface="+mn-cs"/>
              </a:rPr>
              <a:t>Start with these </a:t>
            </a:r>
            <a:r>
              <a:rPr lang="en-US" sz="1200" b="0" i="0" u="none" strike="noStrike" kern="1200" dirty="0">
                <a:solidFill>
                  <a:schemeClr val="tx1"/>
                </a:solidFill>
                <a:effectLst/>
                <a:latin typeface="+mn-lt"/>
                <a:ea typeface="+mn-ea"/>
                <a:cs typeface="+mn-cs"/>
                <a:hlinkClick r:id="rId4"/>
              </a:rPr>
              <a:t>ten actions</a:t>
            </a:r>
            <a:r>
              <a:rPr lang="en-US" sz="1200" b="0" i="0" kern="1200" dirty="0">
                <a:solidFill>
                  <a:schemeClr val="tx1"/>
                </a:solidFill>
                <a:effectLst/>
                <a:latin typeface="+mn-lt"/>
                <a:ea typeface="+mn-ea"/>
                <a:cs typeface="+mn-cs"/>
              </a:rPr>
              <a:t> to help tackle the climate crisis. For more tips, to calculate your carbon footprint and to log your actions, </a:t>
            </a:r>
            <a:r>
              <a:rPr lang="en-US" sz="1200" b="0" i="0" u="none" strike="noStrike" kern="1200" dirty="0">
                <a:solidFill>
                  <a:schemeClr val="tx1"/>
                </a:solidFill>
                <a:effectLst/>
                <a:latin typeface="+mn-lt"/>
                <a:ea typeface="+mn-ea"/>
                <a:cs typeface="+mn-cs"/>
                <a:hlinkClick r:id="rId5"/>
              </a:rPr>
              <a:t>download the app</a:t>
            </a:r>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519797C4-6DC3-438F-84ED-7FAA1DB7D10B}" type="slidenum">
              <a:rPr lang="en-US" smtClean="0"/>
              <a:t>22</a:t>
            </a:fld>
            <a:endParaRPr lang="en-US"/>
          </a:p>
        </p:txBody>
      </p:sp>
    </p:spTree>
    <p:extLst>
      <p:ext uri="{BB962C8B-B14F-4D97-AF65-F5344CB8AC3E}">
        <p14:creationId xmlns:p14="http://schemas.microsoft.com/office/powerpoint/2010/main" val="2018390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3818798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1572093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1945410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509718-89E4-4630-AF58-B69E3DF731D7}" type="datetimeFigureOut">
              <a:rPr lang="en-US" smtClean="0"/>
              <a:t>6/19/2024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4117726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509718-89E4-4630-AF58-B69E3DF731D7}" type="datetimeFigureOut">
              <a:rPr lang="en-US" smtClean="0"/>
              <a:t>6/19/2024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67275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509718-89E4-4630-AF58-B69E3DF731D7}" type="datetimeFigureOut">
              <a:rPr lang="en-US" smtClean="0"/>
              <a:t>6/19/2024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2315760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509718-89E4-4630-AF58-B69E3DF731D7}" type="datetimeFigureOut">
              <a:rPr lang="en-US" smtClean="0"/>
              <a:t>6/19/2024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1699814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509718-89E4-4630-AF58-B69E3DF731D7}" type="datetimeFigureOut">
              <a:rPr lang="en-US" smtClean="0"/>
              <a:t>6/19/2024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2717823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509718-89E4-4630-AF58-B69E3DF731D7}" type="datetimeFigureOut">
              <a:rPr lang="en-US" smtClean="0"/>
              <a:t>6/19/2024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1938238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859197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50341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38394270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497879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3483735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30332826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27710324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36663559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10288213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2699332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D509718-89E4-4630-AF58-B69E3DF731D7}" type="datetimeFigureOut">
              <a:rPr lang="en-US" smtClean="0"/>
              <a:t>6/19/2024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25826509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D509718-89E4-4630-AF58-B69E3DF731D7}" type="datetimeFigureOut">
              <a:rPr lang="en-US" smtClean="0"/>
              <a:t>6/19/2024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4845893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D509718-89E4-4630-AF58-B69E3DF731D7}" type="datetimeFigureOut">
              <a:rPr lang="en-US" smtClean="0"/>
              <a:t>6/19/2024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18564658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509718-89E4-4630-AF58-B69E3DF731D7}" type="datetimeFigureOut">
              <a:rPr lang="en-US" smtClean="0"/>
              <a:t>6/19/2024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25868475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509718-89E4-4630-AF58-B69E3DF731D7}" type="datetimeFigureOut">
              <a:rPr lang="en-US" smtClean="0"/>
              <a:t>6/19/2024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31065733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509718-89E4-4630-AF58-B69E3DF731D7}" type="datetimeFigureOut">
              <a:rPr lang="en-US" smtClean="0"/>
              <a:t>6/19/2024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4616458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11274810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27100279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16321843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37609364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16030131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509718-89E4-4630-AF58-B69E3DF731D7}" type="datetimeFigureOut">
              <a:rPr lang="en-US" smtClean="0"/>
              <a:t>6/19/2024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38415684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509718-89E4-4630-AF58-B69E3DF731D7}" type="datetimeFigureOut">
              <a:rPr lang="en-US" smtClean="0"/>
              <a:t>6/19/2024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41841012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509718-89E4-4630-AF58-B69E3DF731D7}" type="datetimeFigureOut">
              <a:rPr lang="en-US" smtClean="0"/>
              <a:t>6/19/2024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40709216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509718-89E4-4630-AF58-B69E3DF731D7}" type="datetimeFigureOut">
              <a:rPr lang="en-US" smtClean="0"/>
              <a:t>6/19/2024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2339960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509718-89E4-4630-AF58-B69E3DF731D7}" type="datetimeFigureOut">
              <a:rPr lang="en-US" smtClean="0"/>
              <a:t>6/19/2024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12813271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509718-89E4-4630-AF58-B69E3DF731D7}" type="datetimeFigureOut">
              <a:rPr lang="en-US" smtClean="0"/>
              <a:t>6/19/2024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10496996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8441939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3069672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21069543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783152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5934620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25574421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509718-89E4-4630-AF58-B69E3DF731D7}"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E16A6-E012-44B1-8938-78FB37328C14}" type="slidenum">
              <a:rPr lang="en-US" smtClean="0"/>
              <a:t>‹#›</a:t>
            </a:fld>
            <a:endParaRPr lang="en-US"/>
          </a:p>
        </p:txBody>
      </p:sp>
    </p:spTree>
    <p:extLst>
      <p:ext uri="{BB962C8B-B14F-4D97-AF65-F5344CB8AC3E}">
        <p14:creationId xmlns:p14="http://schemas.microsoft.com/office/powerpoint/2010/main" val="1531482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D509718-89E4-4630-AF58-B69E3DF731D7}" type="datetimeFigureOut">
              <a:rPr lang="en-US" smtClean="0"/>
              <a:t>6/19/2024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D5E16A6-E012-44B1-8938-78FB37328C14}" type="slidenum">
              <a:rPr lang="en-US" smtClean="0"/>
              <a:t>‹#›</a:t>
            </a:fld>
            <a:endParaRPr lang="en-US"/>
          </a:p>
        </p:txBody>
      </p:sp>
    </p:spTree>
    <p:extLst>
      <p:ext uri="{BB962C8B-B14F-4D97-AF65-F5344CB8AC3E}">
        <p14:creationId xmlns:p14="http://schemas.microsoft.com/office/powerpoint/2010/main" val="2709159755"/>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509718-89E4-4630-AF58-B69E3DF731D7}" type="datetimeFigureOut">
              <a:rPr lang="en-US" smtClean="0"/>
              <a:t>6/19/2024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5E16A6-E012-44B1-8938-78FB37328C14}" type="slidenum">
              <a:rPr lang="en-US" smtClean="0"/>
              <a:t>‹#›</a:t>
            </a:fld>
            <a:endParaRPr lang="en-US"/>
          </a:p>
        </p:txBody>
      </p:sp>
    </p:spTree>
    <p:extLst>
      <p:ext uri="{BB962C8B-B14F-4D97-AF65-F5344CB8AC3E}">
        <p14:creationId xmlns:p14="http://schemas.microsoft.com/office/powerpoint/2010/main" val="2431671408"/>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D509718-89E4-4630-AF58-B69E3DF731D7}" type="datetimeFigureOut">
              <a:rPr lang="en-US" smtClean="0"/>
              <a:t>6/19/2024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D5E16A6-E012-44B1-8938-78FB37328C14}" type="slidenum">
              <a:rPr lang="en-US" smtClean="0"/>
              <a:t>‹#›</a:t>
            </a:fld>
            <a:endParaRPr lang="en-US"/>
          </a:p>
        </p:txBody>
      </p:sp>
    </p:spTree>
    <p:extLst>
      <p:ext uri="{BB962C8B-B14F-4D97-AF65-F5344CB8AC3E}">
        <p14:creationId xmlns:p14="http://schemas.microsoft.com/office/powerpoint/2010/main" val="2843846781"/>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23.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8.xml"/><Relationship Id="rId5" Type="http://schemas.openxmlformats.org/officeDocument/2006/relationships/image" Target="../media/image17.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8000" b="1" dirty="0"/>
              <a:t>GREEN FUTURE</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6865636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2390" y="2253342"/>
            <a:ext cx="8967409" cy="3015343"/>
          </a:xfrm>
        </p:spPr>
        <p:txBody>
          <a:bodyPr>
            <a:normAutofit/>
          </a:bodyPr>
          <a:lstStyle/>
          <a:p>
            <a:pPr algn="ctr"/>
            <a:r>
              <a:rPr lang="en-US" sz="6600" b="1" dirty="0"/>
              <a:t>TEACHING SUSTAINABILITY</a:t>
            </a:r>
          </a:p>
        </p:txBody>
      </p:sp>
    </p:spTree>
    <p:extLst>
      <p:ext uri="{BB962C8B-B14F-4D97-AF65-F5344CB8AC3E}">
        <p14:creationId xmlns:p14="http://schemas.microsoft.com/office/powerpoint/2010/main" val="21863307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514" y="-474471"/>
            <a:ext cx="9144000" cy="2387600"/>
          </a:xfrm>
        </p:spPr>
        <p:txBody>
          <a:bodyPr/>
          <a:lstStyle/>
          <a:p>
            <a:r>
              <a:rPr lang="en-US" b="1" dirty="0"/>
              <a:t>Sustainable development</a:t>
            </a:r>
          </a:p>
        </p:txBody>
      </p:sp>
      <p:sp>
        <p:nvSpPr>
          <p:cNvPr id="3" name="Subtitle 2"/>
          <p:cNvSpPr>
            <a:spLocks noGrp="1"/>
          </p:cNvSpPr>
          <p:nvPr>
            <p:ph type="subTitle" idx="1"/>
          </p:nvPr>
        </p:nvSpPr>
        <p:spPr>
          <a:xfrm>
            <a:off x="1209821" y="2110154"/>
            <a:ext cx="7901521" cy="3737818"/>
          </a:xfrm>
        </p:spPr>
        <p:txBody>
          <a:bodyPr>
            <a:normAutofit/>
          </a:bodyPr>
          <a:lstStyle/>
          <a:p>
            <a:pPr marL="342900" indent="-342900" algn="l">
              <a:buFont typeface="Wingdings 3" charset="2"/>
              <a:buChar char=""/>
            </a:pPr>
            <a:r>
              <a:rPr lang="en-US" dirty="0">
                <a:solidFill>
                  <a:schemeClr val="tx1">
                    <a:lumMod val="75000"/>
                    <a:lumOff val="25000"/>
                  </a:schemeClr>
                </a:solidFill>
              </a:rPr>
              <a:t>1987 </a:t>
            </a:r>
            <a:r>
              <a:rPr lang="en-US" dirty="0" err="1">
                <a:solidFill>
                  <a:schemeClr val="tx1">
                    <a:lumMod val="75000"/>
                    <a:lumOff val="25000"/>
                  </a:schemeClr>
                </a:solidFill>
              </a:rPr>
              <a:t>Brundtland</a:t>
            </a:r>
            <a:r>
              <a:rPr lang="en-US" dirty="0">
                <a:solidFill>
                  <a:schemeClr val="tx1">
                    <a:lumMod val="75000"/>
                    <a:lumOff val="25000"/>
                  </a:schemeClr>
                </a:solidFill>
              </a:rPr>
              <a:t> report “Our Common Future”</a:t>
            </a:r>
          </a:p>
          <a:p>
            <a:pPr marL="342900" indent="-342900" algn="l">
              <a:buFont typeface="Wingdings 3" charset="2"/>
              <a:buChar char=""/>
            </a:pPr>
            <a:r>
              <a:rPr lang="en-US" dirty="0">
                <a:solidFill>
                  <a:schemeClr val="tx1">
                    <a:lumMod val="75000"/>
                    <a:lumOff val="25000"/>
                  </a:schemeClr>
                </a:solidFill>
              </a:rPr>
              <a:t>development that meets the needs of the present without compromising the ability of future generations to meet their own needs</a:t>
            </a:r>
          </a:p>
          <a:p>
            <a:pPr marL="342900" indent="-342900" algn="l">
              <a:buFont typeface="Wingdings 3" charset="2"/>
              <a:buChar char=""/>
            </a:pPr>
            <a:r>
              <a:rPr lang="en-US" dirty="0">
                <a:solidFill>
                  <a:schemeClr val="tx1">
                    <a:lumMod val="75000"/>
                    <a:lumOff val="25000"/>
                  </a:schemeClr>
                </a:solidFill>
              </a:rPr>
              <a:t>it seeks to reconcile economic development with the protection of social and environmental balance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1659468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966913" y="381000"/>
            <a:ext cx="8258175" cy="6051550"/>
          </a:xfrm>
        </p:spPr>
      </p:pic>
    </p:spTree>
    <p:extLst>
      <p:ext uri="{BB962C8B-B14F-4D97-AF65-F5344CB8AC3E}">
        <p14:creationId xmlns:p14="http://schemas.microsoft.com/office/powerpoint/2010/main" val="368817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45029" y="-283801"/>
            <a:ext cx="10101942" cy="7141801"/>
          </a:xfrm>
        </p:spPr>
      </p:pic>
    </p:spTree>
    <p:extLst>
      <p:ext uri="{BB962C8B-B14F-4D97-AF65-F5344CB8AC3E}">
        <p14:creationId xmlns:p14="http://schemas.microsoft.com/office/powerpoint/2010/main" val="2259948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365124"/>
            <a:ext cx="10515600" cy="5915025"/>
          </a:xfrm>
        </p:spPr>
      </p:pic>
    </p:spTree>
    <p:extLst>
      <p:ext uri="{BB962C8B-B14F-4D97-AF65-F5344CB8AC3E}">
        <p14:creationId xmlns:p14="http://schemas.microsoft.com/office/powerpoint/2010/main" val="2296054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09711"/>
          </a:xfrm>
        </p:spPr>
        <p:txBody>
          <a:bodyPr/>
          <a:lstStyle/>
          <a:p>
            <a:r>
              <a:rPr lang="en-US" smtClean="0"/>
              <a:t>TEACHERS AS AGENTS OF CHANGE</a:t>
            </a:r>
            <a:endParaRPr lang="en-US" dirty="0"/>
          </a:p>
        </p:txBody>
      </p:sp>
      <p:sp>
        <p:nvSpPr>
          <p:cNvPr id="4" name="Content Placeholder 3"/>
          <p:cNvSpPr>
            <a:spLocks noGrp="1"/>
          </p:cNvSpPr>
          <p:nvPr>
            <p:ph idx="1"/>
          </p:nvPr>
        </p:nvSpPr>
        <p:spPr>
          <a:xfrm>
            <a:off x="677334" y="1519311"/>
            <a:ext cx="8596668" cy="4522051"/>
          </a:xfrm>
        </p:spPr>
        <p:txBody>
          <a:bodyPr>
            <a:normAutofit fontScale="92500"/>
          </a:bodyPr>
          <a:lstStyle/>
          <a:p>
            <a:r>
              <a:rPr lang="en-US" sz="2800" smtClean="0">
                <a:solidFill>
                  <a:schemeClr val="tx1"/>
                </a:solidFill>
              </a:rPr>
              <a:t>Creating a positive learning environment</a:t>
            </a:r>
          </a:p>
          <a:p>
            <a:r>
              <a:rPr lang="en-US" sz="2800" smtClean="0">
                <a:solidFill>
                  <a:schemeClr val="tx1"/>
                </a:solidFill>
              </a:rPr>
              <a:t>Encouraging innovation and experimentation</a:t>
            </a:r>
          </a:p>
          <a:p>
            <a:r>
              <a:rPr lang="en-US" sz="2800" smtClean="0">
                <a:solidFill>
                  <a:schemeClr val="tx1"/>
                </a:solidFill>
              </a:rPr>
              <a:t>Advocating for change</a:t>
            </a:r>
          </a:p>
          <a:p>
            <a:r>
              <a:rPr lang="en-US" sz="2800" smtClean="0">
                <a:solidFill>
                  <a:schemeClr val="tx1"/>
                </a:solidFill>
              </a:rPr>
              <a:t>Providing mentorship and guidance</a:t>
            </a:r>
          </a:p>
          <a:p>
            <a:r>
              <a:rPr lang="en-US" sz="2800" smtClean="0">
                <a:solidFill>
                  <a:schemeClr val="tx1"/>
                </a:solidFill>
              </a:rPr>
              <a:t>Fostering a sense of community</a:t>
            </a:r>
          </a:p>
          <a:p>
            <a:r>
              <a:rPr lang="en-US" sz="2800" smtClean="0">
                <a:solidFill>
                  <a:schemeClr val="tx1"/>
                </a:solidFill>
              </a:rPr>
              <a:t>Incorporating technology into the classroom</a:t>
            </a:r>
          </a:p>
          <a:p>
            <a:r>
              <a:rPr lang="en-US" sz="2800" smtClean="0">
                <a:solidFill>
                  <a:schemeClr val="tx1"/>
                </a:solidFill>
              </a:rPr>
              <a:t>Encouraging student leadership and empowerment</a:t>
            </a:r>
          </a:p>
          <a:p>
            <a:r>
              <a:rPr lang="en-US" sz="2800" smtClean="0">
                <a:solidFill>
                  <a:schemeClr val="tx1"/>
                </a:solidFill>
              </a:rPr>
              <a:t>Collaborating with colleagues and other stakeholders</a:t>
            </a:r>
          </a:p>
          <a:p>
            <a:endParaRPr lang="en-US" b="1" smtClean="0">
              <a:solidFill>
                <a:schemeClr val="tx1"/>
              </a:solidFill>
            </a:endParaRPr>
          </a:p>
          <a:p>
            <a:endParaRPr lang="en-US" b="1" smtClean="0">
              <a:solidFill>
                <a:schemeClr val="tx1"/>
              </a:solidFill>
            </a:endParaRPr>
          </a:p>
          <a:p>
            <a:endParaRPr lang="en-US" b="1" smtClean="0">
              <a:solidFill>
                <a:schemeClr val="tx1"/>
              </a:solidFill>
            </a:endParaRPr>
          </a:p>
          <a:p>
            <a:endParaRPr lang="en-US" b="1" smtClean="0">
              <a:solidFill>
                <a:schemeClr val="tx1"/>
              </a:solidFill>
            </a:endParaRPr>
          </a:p>
          <a:p>
            <a:endParaRPr lang="en-US" b="1" smtClean="0">
              <a:solidFill>
                <a:schemeClr val="tx1"/>
              </a:solidFill>
            </a:endParaRPr>
          </a:p>
          <a:p>
            <a:endParaRPr lang="en-US" b="1" smtClean="0">
              <a:solidFill>
                <a:schemeClr val="tx1"/>
              </a:solidFill>
            </a:endParaRPr>
          </a:p>
          <a:p>
            <a:endParaRPr lang="en-US" b="1" smtClean="0">
              <a:solidFill>
                <a:schemeClr val="tx1"/>
              </a:solidFill>
            </a:endParaRPr>
          </a:p>
          <a:p>
            <a:endParaRPr lang="en-US" dirty="0"/>
          </a:p>
        </p:txBody>
      </p:sp>
    </p:spTree>
    <p:extLst>
      <p:ext uri="{BB962C8B-B14F-4D97-AF65-F5344CB8AC3E}">
        <p14:creationId xmlns:p14="http://schemas.microsoft.com/office/powerpoint/2010/main" val="189902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91093" y="560071"/>
            <a:ext cx="10609815" cy="4528038"/>
          </a:xfrm>
          <a:prstGeom prst="rect">
            <a:avLst/>
          </a:prstGeom>
        </p:spPr>
      </p:pic>
    </p:spTree>
    <p:extLst>
      <p:ext uri="{BB962C8B-B14F-4D97-AF65-F5344CB8AC3E}">
        <p14:creationId xmlns:p14="http://schemas.microsoft.com/office/powerpoint/2010/main" val="1435815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771" y="403461"/>
            <a:ext cx="9897594" cy="764713"/>
          </a:xfrm>
        </p:spPr>
        <p:txBody>
          <a:bodyPr>
            <a:normAutofit fontScale="90000"/>
          </a:bodyPr>
          <a:lstStyle/>
          <a:p>
            <a:r>
              <a:rPr lang="en-US" sz="4800" b="1" dirty="0"/>
              <a:t>Teaching sustainability </a:t>
            </a:r>
            <a:br>
              <a:rPr lang="en-US" sz="4800" b="1" dirty="0"/>
            </a:br>
            <a:r>
              <a:rPr lang="en-US" sz="4800" b="1" dirty="0"/>
              <a:t>in classroom</a:t>
            </a:r>
          </a:p>
        </p:txBody>
      </p:sp>
      <p:sp>
        <p:nvSpPr>
          <p:cNvPr id="3" name="Content Placeholder 2"/>
          <p:cNvSpPr>
            <a:spLocks noGrp="1"/>
          </p:cNvSpPr>
          <p:nvPr>
            <p:ph idx="1"/>
          </p:nvPr>
        </p:nvSpPr>
        <p:spPr>
          <a:xfrm>
            <a:off x="878022" y="1930174"/>
            <a:ext cx="5747795" cy="4351338"/>
          </a:xfrm>
        </p:spPr>
        <p:txBody>
          <a:bodyPr>
            <a:normAutofit/>
          </a:bodyPr>
          <a:lstStyle/>
          <a:p>
            <a:r>
              <a:rPr lang="en-US" sz="2400" dirty="0"/>
              <a:t>Beware of student overload.</a:t>
            </a:r>
          </a:p>
          <a:p>
            <a:r>
              <a:rPr lang="en-US" sz="2400" dirty="0"/>
              <a:t>Avoid doom and gloom.</a:t>
            </a:r>
          </a:p>
          <a:p>
            <a:r>
              <a:rPr lang="en-US" sz="2400" dirty="0"/>
              <a:t>Focus on quality of life issues.</a:t>
            </a:r>
          </a:p>
          <a:p>
            <a:r>
              <a:rPr lang="en-US" sz="2400" dirty="0"/>
              <a:t>Peer engagement and support.</a:t>
            </a:r>
          </a:p>
          <a:p>
            <a:r>
              <a:rPr lang="en-US" sz="2400" dirty="0"/>
              <a:t>Student analysis of data.</a:t>
            </a:r>
          </a:p>
          <a:p>
            <a:r>
              <a:rPr lang="en-US" sz="2400" dirty="0"/>
              <a:t>Deconstruct eco-rhetoric.</a:t>
            </a:r>
          </a:p>
          <a:p>
            <a:r>
              <a:rPr lang="en-US" sz="2400" dirty="0"/>
              <a:t>Precautionary principle.</a:t>
            </a:r>
          </a:p>
          <a:p>
            <a:r>
              <a:rPr lang="en-US" sz="2400" dirty="0"/>
              <a:t>Embrace </a:t>
            </a:r>
            <a:r>
              <a:rPr lang="en-US" sz="2400" dirty="0" err="1"/>
              <a:t>interdisciplinarity</a:t>
            </a:r>
            <a:r>
              <a:rPr lang="en-US" sz="2400" dirty="0"/>
              <a:t>. </a:t>
            </a:r>
          </a:p>
        </p:txBody>
      </p:sp>
    </p:spTree>
    <p:extLst>
      <p:ext uri="{BB962C8B-B14F-4D97-AF65-F5344CB8AC3E}">
        <p14:creationId xmlns:p14="http://schemas.microsoft.com/office/powerpoint/2010/main" val="2001575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713" y="299810"/>
            <a:ext cx="8871857" cy="1325563"/>
          </a:xfrm>
        </p:spPr>
        <p:txBody>
          <a:bodyPr>
            <a:normAutofit/>
          </a:bodyPr>
          <a:lstStyle/>
          <a:p>
            <a:r>
              <a:rPr lang="en-US" sz="5400" b="1" dirty="0"/>
              <a:t>Gen Z traits</a:t>
            </a:r>
          </a:p>
        </p:txBody>
      </p:sp>
      <p:sp>
        <p:nvSpPr>
          <p:cNvPr id="3" name="Content Placeholder 2"/>
          <p:cNvSpPr>
            <a:spLocks noGrp="1"/>
          </p:cNvSpPr>
          <p:nvPr>
            <p:ph idx="1"/>
          </p:nvPr>
        </p:nvSpPr>
        <p:spPr>
          <a:xfrm>
            <a:off x="1066799" y="1469570"/>
            <a:ext cx="7870372" cy="4882243"/>
          </a:xfrm>
        </p:spPr>
        <p:txBody>
          <a:bodyPr>
            <a:normAutofit fontScale="92500" lnSpcReduction="10000"/>
          </a:bodyPr>
          <a:lstStyle/>
          <a:p>
            <a:r>
              <a:rPr lang="en-US" sz="2400" dirty="0"/>
              <a:t>Sense of crisis, high depression and anxiety rates</a:t>
            </a:r>
          </a:p>
          <a:p>
            <a:r>
              <a:rPr lang="en-US" sz="2400" dirty="0"/>
              <a:t>Angry, not afraid to speak up</a:t>
            </a:r>
          </a:p>
          <a:p>
            <a:r>
              <a:rPr lang="en-US" sz="2400" dirty="0"/>
              <a:t>They are told they’re special and they believe it</a:t>
            </a:r>
          </a:p>
          <a:p>
            <a:r>
              <a:rPr lang="en-US" sz="2400" dirty="0"/>
              <a:t>Digital natives, technology and social media savvy</a:t>
            </a:r>
          </a:p>
          <a:p>
            <a:r>
              <a:rPr lang="en-US" sz="2400" dirty="0"/>
              <a:t>Multi </a:t>
            </a:r>
            <a:r>
              <a:rPr lang="en-US" sz="2400" dirty="0" err="1"/>
              <a:t>taskers</a:t>
            </a:r>
            <a:endParaRPr lang="en-US" sz="2400" dirty="0"/>
          </a:p>
          <a:p>
            <a:r>
              <a:rPr lang="en-US" sz="2400" dirty="0"/>
              <a:t>Progressive, pursue to make changes in society</a:t>
            </a:r>
          </a:p>
          <a:p>
            <a:r>
              <a:rPr lang="en-US" sz="2400" dirty="0"/>
              <a:t>Purpose oriented, pragmatic</a:t>
            </a:r>
          </a:p>
          <a:p>
            <a:r>
              <a:rPr lang="en-US" sz="2400" dirty="0"/>
              <a:t>Desire to contribute to a good cause</a:t>
            </a:r>
          </a:p>
          <a:p>
            <a:r>
              <a:rPr lang="en-US" sz="2400" dirty="0"/>
              <a:t>Value authenticity and fashion style</a:t>
            </a:r>
          </a:p>
          <a:p>
            <a:r>
              <a:rPr lang="en-US" sz="2400" dirty="0"/>
              <a:t>Short attention span</a:t>
            </a:r>
          </a:p>
          <a:p>
            <a:r>
              <a:rPr lang="en-US" sz="2400" dirty="0"/>
              <a:t>Want immediate feedback</a:t>
            </a:r>
          </a:p>
          <a:p>
            <a:endParaRPr lang="en-US" dirty="0"/>
          </a:p>
          <a:p>
            <a:endParaRPr lang="en-US" dirty="0"/>
          </a:p>
          <a:p>
            <a:endParaRPr lang="en-US" dirty="0"/>
          </a:p>
        </p:txBody>
      </p:sp>
    </p:spTree>
    <p:extLst>
      <p:ext uri="{BB962C8B-B14F-4D97-AF65-F5344CB8AC3E}">
        <p14:creationId xmlns:p14="http://schemas.microsoft.com/office/powerpoint/2010/main" val="1587885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913" y="500062"/>
            <a:ext cx="8871857" cy="1325563"/>
          </a:xfrm>
        </p:spPr>
        <p:txBody>
          <a:bodyPr>
            <a:normAutofit/>
          </a:bodyPr>
          <a:lstStyle/>
          <a:p>
            <a:r>
              <a:rPr lang="en-US" sz="5400" b="1" dirty="0"/>
              <a:t>Inspiring action in Gen Z</a:t>
            </a:r>
          </a:p>
        </p:txBody>
      </p:sp>
      <p:sp>
        <p:nvSpPr>
          <p:cNvPr id="3" name="Content Placeholder 2"/>
          <p:cNvSpPr>
            <a:spLocks noGrp="1"/>
          </p:cNvSpPr>
          <p:nvPr>
            <p:ph idx="1"/>
          </p:nvPr>
        </p:nvSpPr>
        <p:spPr>
          <a:xfrm>
            <a:off x="751113" y="1694996"/>
            <a:ext cx="7396844" cy="4351338"/>
          </a:xfrm>
        </p:spPr>
        <p:txBody>
          <a:bodyPr/>
          <a:lstStyle/>
          <a:p>
            <a:r>
              <a:rPr lang="en-US" sz="3200" dirty="0"/>
              <a:t>Sharing success stories</a:t>
            </a:r>
          </a:p>
          <a:p>
            <a:r>
              <a:rPr lang="en-US" sz="3200" dirty="0"/>
              <a:t>Influencers and celebrity activists</a:t>
            </a:r>
          </a:p>
          <a:p>
            <a:r>
              <a:rPr lang="en-US" sz="3200" dirty="0"/>
              <a:t>Apps and games</a:t>
            </a:r>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86890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628" y="397782"/>
            <a:ext cx="8871857" cy="1325563"/>
          </a:xfrm>
        </p:spPr>
        <p:txBody>
          <a:bodyPr>
            <a:normAutofit/>
          </a:bodyPr>
          <a:lstStyle/>
          <a:p>
            <a:r>
              <a:rPr lang="en-US" sz="5400" b="1" dirty="0"/>
              <a:t>Inspiring action in Gen Z</a:t>
            </a:r>
          </a:p>
        </p:txBody>
      </p:sp>
      <p:sp>
        <p:nvSpPr>
          <p:cNvPr id="3" name="Content Placeholder 2"/>
          <p:cNvSpPr>
            <a:spLocks noGrp="1"/>
          </p:cNvSpPr>
          <p:nvPr>
            <p:ph idx="1"/>
          </p:nvPr>
        </p:nvSpPr>
        <p:spPr>
          <a:xfrm>
            <a:off x="609600" y="1618796"/>
            <a:ext cx="7396844" cy="4351338"/>
          </a:xfrm>
        </p:spPr>
        <p:txBody>
          <a:bodyPr>
            <a:normAutofit/>
          </a:bodyPr>
          <a:lstStyle/>
          <a:p>
            <a:pPr marL="0" indent="0">
              <a:buNone/>
            </a:pPr>
            <a:r>
              <a:rPr lang="en-US" sz="2800" u="sng" dirty="0"/>
              <a:t>Sharing success stories:</a:t>
            </a:r>
          </a:p>
          <a:p>
            <a:r>
              <a:rPr lang="en-US" sz="2400" dirty="0"/>
              <a:t>Stories of peers who accomplished their goals, such as creating an NGO, influencing politics, running awareness campaigns, inventing technological solutions to environmental problems etc.</a:t>
            </a:r>
          </a:p>
          <a:p>
            <a:r>
              <a:rPr lang="en-US" sz="2400" dirty="0"/>
              <a:t>Ask your students to research a local activist and find out what they have achieved. </a:t>
            </a:r>
          </a:p>
          <a:p>
            <a:endParaRPr lang="en-US" dirty="0"/>
          </a:p>
          <a:p>
            <a:pPr marL="0" indent="0">
              <a:buNone/>
            </a:pPr>
            <a:r>
              <a:rPr lang="en-US" dirty="0"/>
              <a:t> </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915261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atch The Boy Who Harnessed the Wind | Netflix Official Si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8499" y="586630"/>
            <a:ext cx="6855002" cy="385594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158240" y="4811150"/>
            <a:ext cx="9875521" cy="1200329"/>
          </a:xfrm>
          <a:prstGeom prst="rect">
            <a:avLst/>
          </a:prstGeom>
          <a:noFill/>
        </p:spPr>
        <p:txBody>
          <a:bodyPr wrap="square" rtlCol="0">
            <a:spAutoFit/>
          </a:bodyPr>
          <a:lstStyle/>
          <a:p>
            <a:r>
              <a:rPr lang="en-US" sz="2400" dirty="0"/>
              <a:t>2019 African drama based on </a:t>
            </a:r>
            <a:r>
              <a:rPr lang="en-US" sz="2400" b="1" dirty="0"/>
              <a:t>true story </a:t>
            </a:r>
            <a:r>
              <a:rPr lang="en-US" sz="2400" dirty="0"/>
              <a:t>of a thirteen-year-old boy in Malawi, </a:t>
            </a:r>
            <a:r>
              <a:rPr lang="en-US" sz="2400" b="1" dirty="0"/>
              <a:t>William </a:t>
            </a:r>
            <a:r>
              <a:rPr lang="en-US" sz="2400" b="1" dirty="0" err="1"/>
              <a:t>Kamkwamba</a:t>
            </a:r>
            <a:r>
              <a:rPr lang="en-US" sz="2400" dirty="0"/>
              <a:t>, who designs and builds a windmill to save his family and village from famine.</a:t>
            </a:r>
          </a:p>
        </p:txBody>
      </p:sp>
    </p:spTree>
    <p:extLst>
      <p:ext uri="{BB962C8B-B14F-4D97-AF65-F5344CB8AC3E}">
        <p14:creationId xmlns:p14="http://schemas.microsoft.com/office/powerpoint/2010/main" val="600058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0546" y="365125"/>
            <a:ext cx="9703253" cy="1325563"/>
          </a:xfrm>
        </p:spPr>
        <p:txBody>
          <a:bodyPr/>
          <a:lstStyle/>
          <a:p>
            <a:r>
              <a:rPr lang="en-US" b="1" dirty="0"/>
              <a:t>Ella and Amy Meek</a:t>
            </a:r>
            <a:r>
              <a:rPr lang="en-US" dirty="0"/>
              <a:t/>
            </a:r>
            <a:br>
              <a:rPr lang="en-US" dirty="0"/>
            </a:br>
            <a:endParaRPr lang="en-US" dirty="0"/>
          </a:p>
        </p:txBody>
      </p:sp>
      <p:sp>
        <p:nvSpPr>
          <p:cNvPr id="5" name="Content Placeholder 4"/>
          <p:cNvSpPr>
            <a:spLocks noGrp="1"/>
          </p:cNvSpPr>
          <p:nvPr>
            <p:ph idx="1"/>
          </p:nvPr>
        </p:nvSpPr>
        <p:spPr/>
        <p:txBody>
          <a:bodyPr/>
          <a:lstStyle/>
          <a:p>
            <a:endParaRPr lang="en-US"/>
          </a:p>
        </p:txBody>
      </p:sp>
      <p:pic>
        <p:nvPicPr>
          <p:cNvPr id="6" name="Picture 5"/>
          <p:cNvPicPr>
            <a:picLocks noChangeAspect="1"/>
          </p:cNvPicPr>
          <p:nvPr/>
        </p:nvPicPr>
        <p:blipFill>
          <a:blip r:embed="rId3"/>
          <a:stretch>
            <a:fillRect/>
          </a:stretch>
        </p:blipFill>
        <p:spPr>
          <a:xfrm>
            <a:off x="1650547" y="1153723"/>
            <a:ext cx="8890907" cy="5370901"/>
          </a:xfrm>
          <a:prstGeom prst="rect">
            <a:avLst/>
          </a:prstGeom>
        </p:spPr>
      </p:pic>
    </p:spTree>
    <p:extLst>
      <p:ext uri="{BB962C8B-B14F-4D97-AF65-F5344CB8AC3E}">
        <p14:creationId xmlns:p14="http://schemas.microsoft.com/office/powerpoint/2010/main" val="2086849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8144" y="365125"/>
            <a:ext cx="9125656" cy="1325563"/>
          </a:xfrm>
        </p:spPr>
        <p:txBody>
          <a:bodyPr/>
          <a:lstStyle/>
          <a:p>
            <a:r>
              <a:rPr lang="en-US" b="1" dirty="0" err="1"/>
              <a:t>Xiuhtezcatl</a:t>
            </a:r>
            <a:r>
              <a:rPr lang="en-US" b="1" dirty="0"/>
              <a:t> Martinez</a:t>
            </a:r>
            <a:r>
              <a:rPr lang="en-US" dirty="0"/>
              <a:t/>
            </a:r>
            <a:br>
              <a:rPr lang="en-US" dirty="0"/>
            </a:br>
            <a:r>
              <a:rPr lang="en-US" sz="1800" dirty="0"/>
              <a:t>(pronounced 'Shoe-</a:t>
            </a:r>
            <a:r>
              <a:rPr lang="en-US" sz="1800" dirty="0" err="1"/>
              <a:t>Tez</a:t>
            </a:r>
            <a:r>
              <a:rPr lang="en-US" sz="1800" dirty="0"/>
              <a:t>-</a:t>
            </a:r>
            <a:r>
              <a:rPr lang="en-US" sz="1800" dirty="0" err="1"/>
              <a:t>Caht</a:t>
            </a:r>
            <a:r>
              <a:rPr lang="en-US" sz="1800" dirty="0"/>
              <a:t>')</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28144" y="1690688"/>
            <a:ext cx="7735712" cy="4351338"/>
          </a:xfrm>
        </p:spPr>
      </p:pic>
    </p:spTree>
    <p:extLst>
      <p:ext uri="{BB962C8B-B14F-4D97-AF65-F5344CB8AC3E}">
        <p14:creationId xmlns:p14="http://schemas.microsoft.com/office/powerpoint/2010/main" val="3382029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513" y="310697"/>
            <a:ext cx="8871857" cy="1325563"/>
          </a:xfrm>
        </p:spPr>
        <p:txBody>
          <a:bodyPr>
            <a:normAutofit/>
          </a:bodyPr>
          <a:lstStyle/>
          <a:p>
            <a:r>
              <a:rPr lang="en-US" sz="5400" b="1" dirty="0"/>
              <a:t>Inspiring action in Gen Z</a:t>
            </a:r>
          </a:p>
        </p:txBody>
      </p:sp>
      <p:sp>
        <p:nvSpPr>
          <p:cNvPr id="3" name="Content Placeholder 2"/>
          <p:cNvSpPr>
            <a:spLocks noGrp="1"/>
          </p:cNvSpPr>
          <p:nvPr>
            <p:ph idx="1"/>
          </p:nvPr>
        </p:nvSpPr>
        <p:spPr>
          <a:xfrm>
            <a:off x="696684" y="1636260"/>
            <a:ext cx="8697686" cy="4351338"/>
          </a:xfrm>
        </p:spPr>
        <p:txBody>
          <a:bodyPr>
            <a:normAutofit/>
          </a:bodyPr>
          <a:lstStyle/>
          <a:p>
            <a:pPr marL="0" indent="0">
              <a:buNone/>
            </a:pPr>
            <a:r>
              <a:rPr lang="en-US" sz="2800" u="sng" dirty="0"/>
              <a:t>Influencers and celebrity activists:</a:t>
            </a:r>
          </a:p>
          <a:p>
            <a:r>
              <a:rPr lang="en-US" sz="2400" dirty="0"/>
              <a:t>Gen Z wants to pursue a lifestyle with a conscious choice to live authentically, including which brands they buy into.</a:t>
            </a:r>
          </a:p>
          <a:p>
            <a:r>
              <a:rPr lang="en-US" sz="2400" dirty="0"/>
              <a:t>Gen Z is more selective on the products and brands they associate with, including the influencers they watch. They have values they uphold and are unwilling to compromise, and the influencers they look up to mirror that sentiment. </a:t>
            </a:r>
          </a:p>
          <a:p>
            <a:endParaRPr lang="en-US" sz="2400" dirty="0"/>
          </a:p>
          <a:p>
            <a:endParaRPr lang="en-US" sz="2400" dirty="0"/>
          </a:p>
          <a:p>
            <a:endParaRPr lang="en-US" sz="2400" dirty="0"/>
          </a:p>
          <a:p>
            <a:endParaRPr lang="en-US" sz="2400" dirty="0"/>
          </a:p>
        </p:txBody>
      </p:sp>
    </p:spTree>
    <p:extLst>
      <p:ext uri="{BB962C8B-B14F-4D97-AF65-F5344CB8AC3E}">
        <p14:creationId xmlns:p14="http://schemas.microsoft.com/office/powerpoint/2010/main" val="1710542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QUIZ TIME!</a:t>
            </a:r>
          </a:p>
        </p:txBody>
      </p:sp>
      <p:sp>
        <p:nvSpPr>
          <p:cNvPr id="3" name="Content Placeholder 2"/>
          <p:cNvSpPr>
            <a:spLocks noGrp="1"/>
          </p:cNvSpPr>
          <p:nvPr>
            <p:ph idx="1"/>
          </p:nvPr>
        </p:nvSpPr>
        <p:spPr>
          <a:xfrm>
            <a:off x="983479" y="1478750"/>
            <a:ext cx="10515600" cy="4351338"/>
          </a:xfrm>
        </p:spPr>
        <p:txBody>
          <a:bodyPr/>
          <a:lstStyle/>
          <a:p>
            <a:pPr marL="0" indent="0" algn="ctr">
              <a:buNone/>
            </a:pPr>
            <a:r>
              <a:rPr lang="en-US" b="1" dirty="0"/>
              <a:t>Connect the name with the person’s photo</a:t>
            </a:r>
          </a:p>
          <a:p>
            <a:pPr marL="0" indent="0" algn="ctr">
              <a:buNone/>
            </a:pPr>
            <a:r>
              <a:rPr lang="en-US" b="1" dirty="0"/>
              <a:t>and their contribution to the environmental activism</a:t>
            </a:r>
          </a:p>
          <a:p>
            <a:pPr marL="0" indent="0" algn="ctr">
              <a:buNone/>
            </a:pPr>
            <a:endParaRPr lang="en-US" b="1" dirty="0"/>
          </a:p>
          <a:p>
            <a:pPr marL="0" indent="0" algn="ctr">
              <a:buNone/>
            </a:pPr>
            <a:endParaRPr lang="en-US"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4408" y="2611483"/>
            <a:ext cx="2804978" cy="157780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31450" y="2611483"/>
            <a:ext cx="3502293" cy="197274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0778" y="2606332"/>
            <a:ext cx="2930672" cy="2262863"/>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2053" y="4189285"/>
            <a:ext cx="2935997" cy="1958310"/>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26089" y="4189284"/>
            <a:ext cx="3484715" cy="1958311"/>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02868" y="4290974"/>
            <a:ext cx="2830875" cy="1849794"/>
          </a:xfrm>
          <a:prstGeom prst="rect">
            <a:avLst/>
          </a:prstGeom>
        </p:spPr>
      </p:pic>
    </p:spTree>
    <p:extLst>
      <p:ext uri="{BB962C8B-B14F-4D97-AF65-F5344CB8AC3E}">
        <p14:creationId xmlns:p14="http://schemas.microsoft.com/office/powerpoint/2010/main" val="1779084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9465" y="962465"/>
            <a:ext cx="4487593" cy="4487593"/>
          </a:xfrm>
          <a:prstGeom prst="rect">
            <a:avLst/>
          </a:prstGeom>
        </p:spPr>
      </p:pic>
    </p:spTree>
    <p:extLst>
      <p:ext uri="{BB962C8B-B14F-4D97-AF65-F5344CB8AC3E}">
        <p14:creationId xmlns:p14="http://schemas.microsoft.com/office/powerpoint/2010/main" val="3404850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611" y="374720"/>
            <a:ext cx="2804978" cy="1577801"/>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3653" y="374720"/>
            <a:ext cx="3502293" cy="197274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42981" y="369569"/>
            <a:ext cx="2930672" cy="2262863"/>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54256" y="1952522"/>
            <a:ext cx="2935997" cy="1958310"/>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68292" y="1952521"/>
            <a:ext cx="3484715" cy="1958311"/>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76382" y="2054211"/>
            <a:ext cx="2799564" cy="1849794"/>
          </a:xfrm>
          <a:prstGeom prst="rect">
            <a:avLst/>
          </a:prstGeom>
        </p:spPr>
      </p:pic>
      <p:sp>
        <p:nvSpPr>
          <p:cNvPr id="10" name="TextBox 9"/>
          <p:cNvSpPr txBox="1"/>
          <p:nvPr/>
        </p:nvSpPr>
        <p:spPr>
          <a:xfrm>
            <a:off x="454808" y="4076877"/>
            <a:ext cx="3926781" cy="2677656"/>
          </a:xfrm>
          <a:prstGeom prst="rect">
            <a:avLst/>
          </a:prstGeom>
          <a:noFill/>
        </p:spPr>
        <p:txBody>
          <a:bodyPr wrap="none" rtlCol="0">
            <a:spAutoFit/>
          </a:bodyPr>
          <a:lstStyle/>
          <a:p>
            <a:r>
              <a:rPr lang="en-US" sz="2800" dirty="0"/>
              <a:t>1. Billie </a:t>
            </a:r>
            <a:r>
              <a:rPr lang="en-US" sz="2800" dirty="0" err="1"/>
              <a:t>Eilish</a:t>
            </a:r>
            <a:endParaRPr lang="en-US" sz="2800" dirty="0"/>
          </a:p>
          <a:p>
            <a:r>
              <a:rPr lang="en-US" sz="2800" dirty="0"/>
              <a:t>2. Leonardo di </a:t>
            </a:r>
            <a:r>
              <a:rPr lang="en-US" sz="2800" dirty="0" err="1"/>
              <a:t>Caprio</a:t>
            </a:r>
            <a:endParaRPr lang="en-US" sz="2800" dirty="0"/>
          </a:p>
          <a:p>
            <a:r>
              <a:rPr lang="en-US" sz="2800" dirty="0"/>
              <a:t>3. Sir David Attenborough</a:t>
            </a:r>
          </a:p>
          <a:p>
            <a:r>
              <a:rPr lang="en-US" sz="2800" dirty="0"/>
              <a:t>4. Jane Fonda</a:t>
            </a:r>
          </a:p>
          <a:p>
            <a:r>
              <a:rPr lang="en-US" sz="2800" dirty="0"/>
              <a:t>5. Matt Damon</a:t>
            </a:r>
          </a:p>
          <a:p>
            <a:r>
              <a:rPr lang="en-US" sz="2800" dirty="0"/>
              <a:t>6. Greta Thunberg </a:t>
            </a:r>
          </a:p>
        </p:txBody>
      </p:sp>
      <p:sp>
        <p:nvSpPr>
          <p:cNvPr id="12" name="TextBox 11"/>
          <p:cNvSpPr txBox="1"/>
          <p:nvPr/>
        </p:nvSpPr>
        <p:spPr>
          <a:xfrm>
            <a:off x="5053007" y="4076877"/>
            <a:ext cx="6867990" cy="2677656"/>
          </a:xfrm>
          <a:prstGeom prst="rect">
            <a:avLst/>
          </a:prstGeom>
          <a:noFill/>
        </p:spPr>
        <p:txBody>
          <a:bodyPr wrap="square" rtlCol="0">
            <a:spAutoFit/>
          </a:bodyPr>
          <a:lstStyle/>
          <a:p>
            <a:r>
              <a:rPr lang="en-US" sz="2800" dirty="0"/>
              <a:t>a. UN Messenger of Peace for Climate Change</a:t>
            </a:r>
          </a:p>
          <a:p>
            <a:r>
              <a:rPr lang="en-US" sz="2800" dirty="0"/>
              <a:t>b. Supporter of sustainable fashion</a:t>
            </a:r>
          </a:p>
          <a:p>
            <a:r>
              <a:rPr lang="en-US" sz="2800" dirty="0"/>
              <a:t>c. Water.org</a:t>
            </a:r>
          </a:p>
          <a:p>
            <a:r>
              <a:rPr lang="en-US" sz="2800" dirty="0"/>
              <a:t>d. Fire Drill Friday protests</a:t>
            </a:r>
          </a:p>
          <a:p>
            <a:r>
              <a:rPr lang="en-US" sz="2800" dirty="0"/>
              <a:t>e. Fridays for Future</a:t>
            </a:r>
          </a:p>
          <a:p>
            <a:r>
              <a:rPr lang="en-US" sz="2800" dirty="0"/>
              <a:t>f. Blue Planet</a:t>
            </a:r>
          </a:p>
        </p:txBody>
      </p:sp>
    </p:spTree>
    <p:extLst>
      <p:ext uri="{BB962C8B-B14F-4D97-AF65-F5344CB8AC3E}">
        <p14:creationId xmlns:p14="http://schemas.microsoft.com/office/powerpoint/2010/main" val="2118976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256" y="376010"/>
            <a:ext cx="8871857" cy="1325563"/>
          </a:xfrm>
        </p:spPr>
        <p:txBody>
          <a:bodyPr>
            <a:normAutofit/>
          </a:bodyPr>
          <a:lstStyle/>
          <a:p>
            <a:r>
              <a:rPr lang="en-US" sz="5400" b="1" dirty="0"/>
              <a:t>Inspiring action in Gen Z</a:t>
            </a:r>
          </a:p>
        </p:txBody>
      </p:sp>
      <p:sp>
        <p:nvSpPr>
          <p:cNvPr id="3" name="Content Placeholder 2"/>
          <p:cNvSpPr>
            <a:spLocks noGrp="1"/>
          </p:cNvSpPr>
          <p:nvPr>
            <p:ph idx="1"/>
          </p:nvPr>
        </p:nvSpPr>
        <p:spPr>
          <a:xfrm>
            <a:off x="805541" y="1564368"/>
            <a:ext cx="8523515" cy="4351338"/>
          </a:xfrm>
        </p:spPr>
        <p:txBody>
          <a:bodyPr>
            <a:normAutofit/>
          </a:bodyPr>
          <a:lstStyle/>
          <a:p>
            <a:pPr marL="0" indent="0">
              <a:buNone/>
            </a:pPr>
            <a:r>
              <a:rPr lang="en-US" sz="2800" u="sng" dirty="0"/>
              <a:t>Apps and games:</a:t>
            </a:r>
          </a:p>
          <a:p>
            <a:r>
              <a:rPr lang="en-US" sz="2400" dirty="0"/>
              <a:t>Apps that promote environmental awareness and sustainable living, including zero waste shops, energy consumption trackers, or food recovery programs.</a:t>
            </a:r>
          </a:p>
          <a:p>
            <a:r>
              <a:rPr lang="en-US" sz="2400" dirty="0" err="1"/>
              <a:t>Gamification</a:t>
            </a:r>
            <a:r>
              <a:rPr lang="en-US" sz="2400" dirty="0"/>
              <a:t> for education and charity.</a:t>
            </a:r>
          </a:p>
          <a:p>
            <a:r>
              <a:rPr lang="en-US" sz="2400" dirty="0"/>
              <a:t>Your students are digital experts so let them be your guide and ask them to compile the top 5 ranking of apps that help them live sustainably.</a:t>
            </a:r>
          </a:p>
          <a:p>
            <a:endParaRPr lang="en-US" dirty="0"/>
          </a:p>
        </p:txBody>
      </p:sp>
    </p:spTree>
    <p:extLst>
      <p:ext uri="{BB962C8B-B14F-4D97-AF65-F5344CB8AC3E}">
        <p14:creationId xmlns:p14="http://schemas.microsoft.com/office/powerpoint/2010/main" val="3097257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838200" y="742691"/>
            <a:ext cx="4688976" cy="1167380"/>
          </a:xfrm>
          <a:prstGeom prst="rect">
            <a:avLst/>
          </a:prstGeom>
        </p:spPr>
      </p:pic>
      <p:sp>
        <p:nvSpPr>
          <p:cNvPr id="2" name="Title 1"/>
          <p:cNvSpPr>
            <a:spLocks noGrp="1"/>
          </p:cNvSpPr>
          <p:nvPr>
            <p:ph type="title"/>
          </p:nvPr>
        </p:nvSpPr>
        <p:spPr/>
        <p:txBody>
          <a:bodyPr/>
          <a:lstStyle/>
          <a:p>
            <a:endParaRPr lang="en-US" b="1" dirty="0"/>
          </a:p>
        </p:txBody>
      </p:sp>
      <p:pic>
        <p:nvPicPr>
          <p:cNvPr id="5" name="Content Placeholder 4"/>
          <p:cNvPicPr>
            <a:picLocks noGrp="1" noChangeAspect="1"/>
          </p:cNvPicPr>
          <p:nvPr>
            <p:ph idx="1"/>
          </p:nvPr>
        </p:nvPicPr>
        <p:blipFill>
          <a:blip r:embed="rId4"/>
          <a:stretch>
            <a:fillRect/>
          </a:stretch>
        </p:blipFill>
        <p:spPr>
          <a:xfrm>
            <a:off x="5568002" y="489858"/>
            <a:ext cx="6177686" cy="3184490"/>
          </a:xfrm>
          <a:prstGeom prst="rect">
            <a:avLst/>
          </a:prstGeom>
        </p:spPr>
      </p:pic>
      <p:pic>
        <p:nvPicPr>
          <p:cNvPr id="7" name="Picture 6"/>
          <p:cNvPicPr>
            <a:picLocks noChangeAspect="1"/>
          </p:cNvPicPr>
          <p:nvPr/>
        </p:nvPicPr>
        <p:blipFill>
          <a:blip r:embed="rId5"/>
          <a:stretch>
            <a:fillRect/>
          </a:stretch>
        </p:blipFill>
        <p:spPr>
          <a:xfrm>
            <a:off x="294592" y="3674348"/>
            <a:ext cx="11766777" cy="3183652"/>
          </a:xfrm>
          <a:prstGeom prst="rect">
            <a:avLst/>
          </a:prstGeom>
        </p:spPr>
      </p:pic>
    </p:spTree>
    <p:extLst>
      <p:ext uri="{BB962C8B-B14F-4D97-AF65-F5344CB8AC3E}">
        <p14:creationId xmlns:p14="http://schemas.microsoft.com/office/powerpoint/2010/main" val="75685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1426028" y="566284"/>
            <a:ext cx="7348538" cy="1298575"/>
          </a:xfrm>
        </p:spPr>
      </p:pic>
      <p:pic>
        <p:nvPicPr>
          <p:cNvPr id="6" name="Picture 5"/>
          <p:cNvPicPr>
            <a:picLocks noChangeAspect="1"/>
          </p:cNvPicPr>
          <p:nvPr/>
        </p:nvPicPr>
        <p:blipFill>
          <a:blip r:embed="rId4"/>
          <a:stretch>
            <a:fillRect/>
          </a:stretch>
        </p:blipFill>
        <p:spPr>
          <a:xfrm>
            <a:off x="1426028" y="1764744"/>
            <a:ext cx="8469086" cy="2648514"/>
          </a:xfrm>
          <a:prstGeom prst="rect">
            <a:avLst/>
          </a:prstGeom>
        </p:spPr>
      </p:pic>
      <p:pic>
        <p:nvPicPr>
          <p:cNvPr id="7" name="Picture 6"/>
          <p:cNvPicPr>
            <a:picLocks noChangeAspect="1"/>
          </p:cNvPicPr>
          <p:nvPr/>
        </p:nvPicPr>
        <p:blipFill>
          <a:blip r:embed="rId5"/>
          <a:stretch>
            <a:fillRect/>
          </a:stretch>
        </p:blipFill>
        <p:spPr>
          <a:xfrm>
            <a:off x="5658531" y="4319483"/>
            <a:ext cx="5381625" cy="2124075"/>
          </a:xfrm>
          <a:prstGeom prst="rect">
            <a:avLst/>
          </a:prstGeom>
        </p:spPr>
      </p:pic>
    </p:spTree>
    <p:extLst>
      <p:ext uri="{BB962C8B-B14F-4D97-AF65-F5344CB8AC3E}">
        <p14:creationId xmlns:p14="http://schemas.microsoft.com/office/powerpoint/2010/main" val="3290263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28108" y="1547132"/>
            <a:ext cx="8496300" cy="4438650"/>
          </a:xfrm>
          <a:prstGeom prst="rect">
            <a:avLst/>
          </a:prstGeom>
        </p:spPr>
      </p:pic>
      <p:pic>
        <p:nvPicPr>
          <p:cNvPr id="6" name="Picture 5"/>
          <p:cNvPicPr>
            <a:picLocks noChangeAspect="1"/>
          </p:cNvPicPr>
          <p:nvPr/>
        </p:nvPicPr>
        <p:blipFill>
          <a:blip r:embed="rId3"/>
          <a:stretch>
            <a:fillRect/>
          </a:stretch>
        </p:blipFill>
        <p:spPr>
          <a:xfrm>
            <a:off x="1558018" y="772885"/>
            <a:ext cx="2914650" cy="914400"/>
          </a:xfrm>
          <a:prstGeom prst="rect">
            <a:avLst/>
          </a:prstGeom>
        </p:spPr>
      </p:pic>
    </p:spTree>
    <p:extLst>
      <p:ext uri="{BB962C8B-B14F-4D97-AF65-F5344CB8AC3E}">
        <p14:creationId xmlns:p14="http://schemas.microsoft.com/office/powerpoint/2010/main" val="34950232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0" y="600075"/>
            <a:ext cx="10058400" cy="5657850"/>
          </a:xfrm>
          <a:prstGeom prst="rect">
            <a:avLst/>
          </a:prstGeom>
        </p:spPr>
      </p:pic>
    </p:spTree>
    <p:extLst>
      <p:ext uri="{BB962C8B-B14F-4D97-AF65-F5344CB8AC3E}">
        <p14:creationId xmlns:p14="http://schemas.microsoft.com/office/powerpoint/2010/main" val="1728120637"/>
      </p:ext>
    </p:extLst>
  </p:cSld>
  <p:clrMapOvr>
    <a:masterClrMapping/>
  </p:clrMapOvr>
</p:sld>
</file>

<file path=ppt/theme/theme1.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576844B4CE5F5D4E90604B1CAFB8163D" ma:contentTypeVersion="6" ma:contentTypeDescription="Stvaranje novog dokumenta." ma:contentTypeScope="" ma:versionID="5b3058800acf41d4700ac0446c3a8415">
  <xsd:schema xmlns:xsd="http://www.w3.org/2001/XMLSchema" xmlns:xs="http://www.w3.org/2001/XMLSchema" xmlns:p="http://schemas.microsoft.com/office/2006/metadata/properties" xmlns:ns2="d0fea608-7bce-4c46-867e-be64d3995fe4" targetNamespace="http://schemas.microsoft.com/office/2006/metadata/properties" ma:root="true" ma:fieldsID="d4c8ecf192b1e654bf655c49a5ac055d" ns2:_="">
    <xsd:import namespace="d0fea608-7bce-4c46-867e-be64d3995fe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fea608-7bce-4c46-867e-be64d3995f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Vrsta sadržaja"/>
        <xsd:element ref="dc:title" minOccurs="0" maxOccurs="1" ma:index="4" ma:displayName="Naslov"/>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9AB1309-9562-4FD8-81F7-A572F80A9A71}">
  <ds:schemaRefs>
    <ds:schemaRef ds:uri="http://schemas.microsoft.com/sharepoint/v3/contenttype/forms"/>
  </ds:schemaRefs>
</ds:datastoreItem>
</file>

<file path=customXml/itemProps2.xml><?xml version="1.0" encoding="utf-8"?>
<ds:datastoreItem xmlns:ds="http://schemas.openxmlformats.org/officeDocument/2006/customXml" ds:itemID="{67D766C7-2D47-4DDD-AE02-D6164840AF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fea608-7bce-4c46-867e-be64d3995f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C066EE5-E4EB-4453-952A-BF3684DB28C5}">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metadata/properties"/>
    <ds:schemaRef ds:uri="d0fea608-7bce-4c46-867e-be64d3995fe4"/>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Facet</Template>
  <TotalTime>2141</TotalTime>
  <Words>2212</Words>
  <Application>Microsoft Office PowerPoint</Application>
  <PresentationFormat>Široki zaslon</PresentationFormat>
  <Paragraphs>273</Paragraphs>
  <Slides>24</Slides>
  <Notes>22</Notes>
  <HiddenSlides>0</HiddenSlides>
  <MMClips>0</MMClips>
  <ScaleCrop>false</ScaleCrop>
  <HeadingPairs>
    <vt:vector size="6" baseType="variant">
      <vt:variant>
        <vt:lpstr>Korišteni fontovi</vt:lpstr>
      </vt:variant>
      <vt:variant>
        <vt:i4>5</vt:i4>
      </vt:variant>
      <vt:variant>
        <vt:lpstr>Tema</vt:lpstr>
      </vt:variant>
      <vt:variant>
        <vt:i4>3</vt:i4>
      </vt:variant>
      <vt:variant>
        <vt:lpstr>Naslovi slajdova</vt:lpstr>
      </vt:variant>
      <vt:variant>
        <vt:i4>24</vt:i4>
      </vt:variant>
    </vt:vector>
  </HeadingPairs>
  <TitlesOfParts>
    <vt:vector size="32" baseType="lpstr">
      <vt:lpstr>Arial</vt:lpstr>
      <vt:lpstr>Calibri</vt:lpstr>
      <vt:lpstr>Calibri Light</vt:lpstr>
      <vt:lpstr>Trebuchet MS</vt:lpstr>
      <vt:lpstr>Wingdings 3</vt:lpstr>
      <vt:lpstr>1_Facet</vt:lpstr>
      <vt:lpstr>Office Theme</vt:lpstr>
      <vt:lpstr>Facet</vt:lpstr>
      <vt:lpstr>GREEN FUTURE</vt:lpstr>
      <vt:lpstr>TEACHING SUSTAINABILITY</vt:lpstr>
      <vt:lpstr>Sustainable development</vt:lpstr>
      <vt:lpstr>PowerPoint prezentacija</vt:lpstr>
      <vt:lpstr>PowerPoint prezentacija</vt:lpstr>
      <vt:lpstr>PowerPoint prezentacija</vt:lpstr>
      <vt:lpstr>TEACHERS AS AGENTS OF CHANGE</vt:lpstr>
      <vt:lpstr>PowerPoint prezentacija</vt:lpstr>
      <vt:lpstr>Teaching sustainability  in classroom</vt:lpstr>
      <vt:lpstr>Gen Z traits</vt:lpstr>
      <vt:lpstr>Inspiring action in Gen Z</vt:lpstr>
      <vt:lpstr>Inspiring action in Gen Z</vt:lpstr>
      <vt:lpstr>PowerPoint prezentacija</vt:lpstr>
      <vt:lpstr>Ella and Amy Meek </vt:lpstr>
      <vt:lpstr>Xiuhtezcatl Martinez (pronounced 'Shoe-Tez-Caht')</vt:lpstr>
      <vt:lpstr>Inspiring action in Gen Z</vt:lpstr>
      <vt:lpstr>QUIZ TIME!</vt:lpstr>
      <vt:lpstr>PowerPoint prezentacija</vt:lpstr>
      <vt:lpstr>PowerPoint prezentacija</vt:lpstr>
      <vt:lpstr>Inspiring action in Gen Z</vt:lpstr>
      <vt:lpstr>PowerPoint prezentacija</vt:lpstr>
      <vt:lpstr>PowerPoint prezentacija</vt:lpstr>
      <vt:lpstr>PowerPoint prezentacija</vt:lpstr>
      <vt:lpstr>PowerPoint prezentacija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Sustainable development</dc:title>
  <dc:creator>KM</dc:creator>
  <cp:lastModifiedBy>UDP-U</cp:lastModifiedBy>
  <cp:revision>104</cp:revision>
  <dcterms:created xsi:type="dcterms:W3CDTF">2023-04-10T22:31:30Z</dcterms:created>
  <dcterms:modified xsi:type="dcterms:W3CDTF">2024-06-19T15:45:02Z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0x010100576844B4CE5F5D4E90604B1CAFB8163D</vt:lpwstr>
  </property>
</Properties>
</file>